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8" r:id="rId2"/>
    <p:sldId id="353" r:id="rId3"/>
    <p:sldId id="657" r:id="rId4"/>
    <p:sldId id="259" r:id="rId5"/>
    <p:sldId id="658" r:id="rId6"/>
    <p:sldId id="659" r:id="rId7"/>
    <p:sldId id="660" r:id="rId8"/>
    <p:sldId id="661" r:id="rId9"/>
    <p:sldId id="662" r:id="rId10"/>
    <p:sldId id="261" r:id="rId11"/>
    <p:sldId id="648" r:id="rId12"/>
    <p:sldId id="281" r:id="rId13"/>
    <p:sldId id="283" r:id="rId14"/>
    <p:sldId id="284" r:id="rId15"/>
    <p:sldId id="285" r:id="rId16"/>
    <p:sldId id="282" r:id="rId17"/>
    <p:sldId id="642" r:id="rId18"/>
    <p:sldId id="277" r:id="rId19"/>
    <p:sldId id="644" r:id="rId20"/>
    <p:sldId id="645" r:id="rId21"/>
    <p:sldId id="663" r:id="rId22"/>
    <p:sldId id="674" r:id="rId23"/>
    <p:sldId id="675" r:id="rId24"/>
    <p:sldId id="260" r:id="rId25"/>
    <p:sldId id="664" r:id="rId26"/>
    <p:sldId id="665" r:id="rId27"/>
    <p:sldId id="666" r:id="rId28"/>
    <p:sldId id="676" r:id="rId29"/>
    <p:sldId id="677" r:id="rId30"/>
    <p:sldId id="678" r:id="rId31"/>
    <p:sldId id="679" r:id="rId32"/>
    <p:sldId id="686" r:id="rId33"/>
    <p:sldId id="680" r:id="rId34"/>
    <p:sldId id="681" r:id="rId35"/>
    <p:sldId id="683" r:id="rId36"/>
    <p:sldId id="685" r:id="rId37"/>
    <p:sldId id="684" r:id="rId38"/>
    <p:sldId id="691" r:id="rId39"/>
    <p:sldId id="692" r:id="rId40"/>
    <p:sldId id="693" r:id="rId41"/>
    <p:sldId id="687" r:id="rId42"/>
    <p:sldId id="688" r:id="rId43"/>
    <p:sldId id="689" r:id="rId44"/>
    <p:sldId id="690" r:id="rId45"/>
    <p:sldId id="667" r:id="rId46"/>
    <p:sldId id="668" r:id="rId47"/>
    <p:sldId id="670" r:id="rId48"/>
    <p:sldId id="672" r:id="rId49"/>
    <p:sldId id="671" r:id="rId50"/>
    <p:sldId id="669" r:id="rId51"/>
    <p:sldId id="673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00"/>
    <a:srgbClr val="0033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63" y="3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B023-F27F-47FE-B336-C3E2AEA09F46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3DD2-DFE0-4A12-8559-5D30BBC441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3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0CDD7-D40C-4184-A864-CE866563FB0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A7944-3FA8-4654-8064-0D2448383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07A442-F50D-4CE8-81E2-5BE32D019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E35A01-C5B7-413F-BD9E-701D6601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3CF36-B599-46A6-92C6-B5548EE9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33A7F5-6737-4C83-9DCD-D271230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55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D63307-0A81-4DCF-A097-D4626C79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96B309-DBA5-4EA1-A104-2E3A1DF3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16986C-CB57-410C-BAE6-EA0D6218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90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8A2BC-E20D-44A5-9279-098309B3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384A0-0659-4C3D-8658-408374C0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484479-D41A-4CCB-8119-24870D44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8BE18E-2C58-4B66-AE86-738B849E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EB277A-3BB5-4C74-982D-1FE4AA43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B758CD-2E08-4DCF-9801-F79CA27C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923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B3AA5-0D07-45CB-B2C2-E81E3E95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577180-3C5B-4B5B-BFEF-D77628B40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22E427-AC14-46AE-9ADF-82D3D9E1A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B88AF2-DE93-4052-88B3-101F94DD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3B63E-5423-4FB5-BAF0-58E5C2F7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058A6E-4D9A-4DD3-957F-104A064B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073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BF890-A549-477F-AE38-F950EBF3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F6B142-B7FE-454A-8276-BC3D276A3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508C68-ACB9-455E-B356-6F97BC2E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D1623E-8888-43F4-86E6-A5610237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031615-44F9-4457-905F-EC9E14A4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43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F02F45-7D9F-49E4-82DB-04FEBA85A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514A44-31FD-47FE-B632-5A845AEA0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0CE8C3-6640-41E7-B76B-3122DB67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8EAC91-A0F4-435C-A040-F09910ED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00D720-9E16-4E0F-A5C8-B245037D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35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solidFill>
          <a:srgbClr val="333300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A7944-3FA8-4654-8064-0D2448383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07A442-F50D-4CE8-81E2-5BE32D019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E35A01-C5B7-413F-BD9E-701D6601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3CF36-B599-46A6-92C6-B5548EE9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33A7F5-6737-4C83-9DCD-D271230C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6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章節標題">
    <p:bg>
      <p:bgPr>
        <a:solidFill>
          <a:srgbClr val="33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6CF46-2999-4282-AEBA-7C4FB64A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2DA99-0B03-47FA-A274-6772B0D7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75A2AE-230F-40AF-9B59-FA9BCB35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687EDA-A2E9-4862-94D0-5DA42F1A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1EB30B-AA1D-4497-A3C0-D629A301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88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6CF46-2999-4282-AEBA-7C4FB64A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2DA99-0B03-47FA-A274-6772B0D7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75A2AE-230F-40AF-9B59-FA9BCB35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FDD4579D-4136-4EC4-9595-F5B6C3E38A25}" type="datetimeFigureOut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687EDA-A2E9-4862-94D0-5DA42F1A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1EB30B-AA1D-4497-A3C0-D629A301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94923D5B-C003-4163-8746-258A7EA4503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6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84D9B-0A8F-47F0-9BFE-9DD9793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155C3-6A15-4825-8DEE-7DF5106A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27BEA5-EDF5-4890-851D-2CD5DB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58BFD8-1E16-4599-9B9D-49CB3F4C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DBE20B-FE1E-4B86-BF9E-EF60C20F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8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6CF46-2999-4282-AEBA-7C4FB64A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2DA99-0B03-47FA-A274-6772B0D7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75A2AE-230F-40AF-9B59-FA9BCB35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687EDA-A2E9-4862-94D0-5DA42F1A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1EB30B-AA1D-4497-A3C0-D629A301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06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78AC9-12B8-4753-B6E1-5315C4B3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D3FB4-86C4-4B00-80D8-A68FC519F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546E7B-B289-461A-8B25-DC383D256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D4062-5BB5-42A1-B155-6418267C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0D94D-61A6-4C00-8A5B-B0C1B3DEC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530DAC-0B0D-4FA9-BA76-39BC726D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6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4980B-3060-474C-8375-D1C15D36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F5260C-E75C-4C1B-8F6E-B3A60921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FAD339-D805-46C9-8189-D01AB1B59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AF85EE5-16C5-4E2F-B4DD-85FAF7167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EC95B9-AD93-4EA8-B6A6-C1F805190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E0A607D-C3C1-4F5C-9D99-79B05FE4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B7C67BF-D64D-49D5-9FDA-3C9D4929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BF215D-2B43-43D1-9491-CC4AD6F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48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C9F4B-7A80-4E88-AFCA-AC571860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47AA0F0-E257-49F4-B49E-C40F32D0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579D-4136-4EC4-9595-F5B6C3E38A2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12F0686-145D-410B-94C9-06D17CF9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08FEE3-CEF3-4F32-8A06-162E57D3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3D5B-C003-4163-8746-258A7EA45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00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EFE3F3E-70DA-44A2-A60E-8C38A9E1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E27411-8B13-40BD-825A-A7519C1B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E3821F-20B3-47D8-A858-18C99483C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FDD4579D-4136-4EC4-9595-F5B6C3E38A25}" type="datetimeFigureOut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0FA6BB-C849-4690-9B00-B7D5833E4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E591AE-AC28-4307-B671-B79ED45CF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94923D5B-C003-4163-8746-258A7EA4503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6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>
              <a:lumMod val="60000"/>
              <a:lumOff val="40000"/>
            </a:schemeClr>
          </a:solidFill>
          <a:latin typeface="Cambria" panose="02040503050406030204" pitchFamily="18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C000"/>
          </a:solidFill>
          <a:latin typeface="Cambria" panose="02040503050406030204" pitchFamily="18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C000"/>
          </a:solidFill>
          <a:latin typeface="Cambria" panose="02040503050406030204" pitchFamily="18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Cambria" panose="02040503050406030204" pitchFamily="18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C000"/>
          </a:solidFill>
          <a:latin typeface="Cambria" panose="02040503050406030204" pitchFamily="18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C000"/>
          </a:solidFill>
          <a:latin typeface="Cambria" panose="02040503050406030204" pitchFamily="18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estjs.io/docs/mock-function-api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nnotations-in-java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D9404F5-C96C-42D4-A03E-7946A0D9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Test in Isolation</a:t>
            </a:r>
            <a:r>
              <a:rPr lang="zh-TW" altLang="en-US" dirty="0"/>
              <a:t> </a:t>
            </a:r>
            <a:r>
              <a:rPr lang="en-US" altLang="zh-TW" dirty="0"/>
              <a:t>by </a:t>
            </a:r>
            <a:r>
              <a:rPr lang="en-US" altLang="zh-TW" dirty="0">
                <a:solidFill>
                  <a:srgbClr val="92D050"/>
                </a:solidFill>
              </a:rPr>
              <a:t>Spy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5C35D80-0898-4BEB-94A7-BE555122E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64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BB8FFD3-D0F9-4C9E-8333-AEF8E466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8" y="1083821"/>
            <a:ext cx="6870899" cy="5503321"/>
          </a:xfrm>
          <a:prstGeom prst="rect">
            <a:avLst/>
          </a:prstGeo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4A04D8E5-527B-4FA1-906E-45F1637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10" y="32065"/>
            <a:ext cx="10515600" cy="1325563"/>
          </a:xfrm>
        </p:spPr>
        <p:txBody>
          <a:bodyPr/>
          <a:lstStyle/>
          <a:p>
            <a:r>
              <a:rPr lang="zh-TW" altLang="en-US" dirty="0"/>
              <a:t>先看看 </a:t>
            </a:r>
            <a:r>
              <a:rPr lang="en-US" altLang="zh-TW" dirty="0" err="1"/>
              <a:t>SpyOn</a:t>
            </a:r>
            <a:r>
              <a:rPr lang="en-US" altLang="zh-TW" dirty="0"/>
              <a:t> </a:t>
            </a:r>
            <a:r>
              <a:rPr lang="zh-TW" altLang="en-US" dirty="0"/>
              <a:t>的簡單行為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7A0A55-E7C2-41ED-A999-CB8EC68156B7}"/>
              </a:ext>
            </a:extLst>
          </p:cNvPr>
          <p:cNvSpPr txBox="1"/>
          <p:nvPr/>
        </p:nvSpPr>
        <p:spPr>
          <a:xfrm>
            <a:off x="7468155" y="2411221"/>
            <a:ext cx="3743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我使用 </a:t>
            </a:r>
            <a:r>
              <a:rPr lang="en-US" altLang="zh-TW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spyOn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來把外部的 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add()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包裝起來</a:t>
            </a:r>
            <a:endParaRPr lang="en-US" altLang="zh-TW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你呼叫 </a:t>
            </a:r>
            <a:r>
              <a:rPr lang="en-US" altLang="zh-TW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addMock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的時候他還是幫你把呼叫傳遞給原始的 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add()</a:t>
            </a:r>
          </a:p>
          <a:p>
            <a:endParaRPr lang="zh-TW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183199ED-662C-4E13-A2FA-D9BA167CF08F}"/>
              </a:ext>
            </a:extLst>
          </p:cNvPr>
          <p:cNvCxnSpPr/>
          <p:nvPr/>
        </p:nvCxnSpPr>
        <p:spPr>
          <a:xfrm flipH="1">
            <a:off x="4705957" y="2690782"/>
            <a:ext cx="2807266" cy="1106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D84471B-A3CF-436E-90AB-0E62FCAF2D63}"/>
              </a:ext>
            </a:extLst>
          </p:cNvPr>
          <p:cNvCxnSpPr/>
          <p:nvPr/>
        </p:nvCxnSpPr>
        <p:spPr>
          <a:xfrm flipH="1">
            <a:off x="3273203" y="3429000"/>
            <a:ext cx="4472988" cy="4595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7C17932-BA58-444D-B12D-47DD42FE3C65}"/>
              </a:ext>
            </a:extLst>
          </p:cNvPr>
          <p:cNvSpPr txBox="1"/>
          <p:nvPr/>
        </p:nvSpPr>
        <p:spPr>
          <a:xfrm>
            <a:off x="7665623" y="4475720"/>
            <a:ext cx="374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允許你把 </a:t>
            </a:r>
            <a:r>
              <a:rPr lang="en-US" altLang="zh-TW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original implementation </a:t>
            </a: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改掉</a:t>
            </a:r>
            <a:endParaRPr lang="en-US" altLang="zh-TW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再把它復原</a:t>
            </a:r>
            <a:endParaRPr lang="en-US" altLang="zh-TW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69DB8A9-1A00-4061-B98C-BC3214288F9C}"/>
              </a:ext>
            </a:extLst>
          </p:cNvPr>
          <p:cNvCxnSpPr/>
          <p:nvPr/>
        </p:nvCxnSpPr>
        <p:spPr>
          <a:xfrm flipH="1">
            <a:off x="4181778" y="4637681"/>
            <a:ext cx="3488698" cy="2686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6BCED97-23B3-4C32-9FC2-072D0D76617C}"/>
              </a:ext>
            </a:extLst>
          </p:cNvPr>
          <p:cNvCxnSpPr/>
          <p:nvPr/>
        </p:nvCxnSpPr>
        <p:spPr>
          <a:xfrm flipH="1">
            <a:off x="3273203" y="5171893"/>
            <a:ext cx="4472988" cy="5041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3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6B04A99-A797-411E-9E80-BC9D0B18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65175"/>
            <a:ext cx="10515600" cy="1325563"/>
          </a:xfrm>
        </p:spPr>
        <p:txBody>
          <a:bodyPr/>
          <a:lstStyle/>
          <a:p>
            <a:r>
              <a:rPr lang="en-US" altLang="zh-TW" dirty="0" err="1"/>
              <a:t>jest.spyOn</a:t>
            </a:r>
            <a:r>
              <a:rPr lang="en-US" altLang="zh-TW" dirty="0"/>
              <a:t>(object, </a:t>
            </a:r>
            <a:r>
              <a:rPr lang="en-US" altLang="zh-TW" dirty="0" err="1"/>
              <a:t>methodName</a:t>
            </a:r>
            <a:r>
              <a:rPr lang="en-US" altLang="zh-TW" dirty="0"/>
              <a:t>)​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CE1DBE9-2307-4DA1-BB7A-7CD5AC770E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9300" y="1846808"/>
            <a:ext cx="7569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ystem-ui"/>
              </a:rPr>
              <a:t>Creates a mock function similar to 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 Unicode MS"/>
                <a:ea typeface="var(--ifm-font-family-monospace)"/>
              </a:rPr>
              <a:t>jest.fn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ea typeface="system-ui"/>
              </a:rPr>
              <a:t> 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ea typeface="system-ui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ystem-ui"/>
              </a:rPr>
              <a:t>but also tracks calls to 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 Unicode MS"/>
                <a:ea typeface="var(--ifm-font-family-monospace)"/>
              </a:rPr>
              <a:t>object[methodName]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ea typeface="system-ui"/>
              </a:rPr>
              <a:t>.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ea typeface="system-ui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system-ui"/>
              </a:rPr>
              <a:t>Returns a Jest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system-ui"/>
              </a:rPr>
              <a:t> 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ea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 function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  <a:ea typeface="system-ui"/>
              </a:rPr>
              <a:t>.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61CD92-0857-4358-99FD-CA73030D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382327"/>
            <a:ext cx="7258050" cy="23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2391" y="136525"/>
            <a:ext cx="9707217" cy="1260752"/>
          </a:xfrm>
        </p:spPr>
        <p:txBody>
          <a:bodyPr/>
          <a:lstStyle/>
          <a:p>
            <a:r>
              <a:rPr lang="en-US" altLang="zh-TW" sz="3600" dirty="0"/>
              <a:t>State-based vs Interaction (behavior) testing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1209" y="2172192"/>
            <a:ext cx="4521696" cy="4366720"/>
          </a:xfrm>
        </p:spPr>
        <p:txBody>
          <a:bodyPr>
            <a:normAutofit/>
          </a:bodyPr>
          <a:lstStyle/>
          <a:p>
            <a:r>
              <a:rPr lang="zh-TW" altLang="en-US" dirty="0"/>
              <a:t>今天你有一個灑水的裝置</a:t>
            </a:r>
            <a:endParaRPr lang="en-US" altLang="zh-TW" dirty="0"/>
          </a:p>
          <a:p>
            <a:r>
              <a:rPr lang="zh-TW" altLang="en-US" dirty="0"/>
              <a:t>這個裝置會依照你給的指令，每天在指定的時間內對你的草皮以及園內的樹木進行灑水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Q:</a:t>
            </a:r>
            <a:r>
              <a:rPr lang="zh-TW" altLang="en-US" dirty="0">
                <a:solidFill>
                  <a:srgbClr val="FFC000"/>
                </a:solidFill>
              </a:rPr>
              <a:t> 你怎麼測試這套裝置來確認它有符合你的期待</a:t>
            </a:r>
            <a:r>
              <a:rPr lang="en-US" altLang="zh-TW" dirty="0">
                <a:solidFill>
                  <a:srgbClr val="FFC000"/>
                </a:solidFill>
              </a:rPr>
              <a:t>?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20482" name="Picture 2" descr="http://urbangardencasual.com/wp-content/uploads/wat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65" y="1858770"/>
            <a:ext cx="4521696" cy="4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01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us.123rf.com/400wm/400/400/keeweeboy/keeweeboy1005/keeweeboy100500051/6875119-woman-think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1586" y="20216"/>
            <a:ext cx="9217630" cy="68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724400" y="3439108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你怎麼測試這套裝置來確認它有符合你的期待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-678366" y="1446483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16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State-based testing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把裝置跑</a:t>
            </a:r>
            <a:r>
              <a:rPr lang="en-US" altLang="zh-TW" dirty="0"/>
              <a:t>12</a:t>
            </a:r>
            <a:r>
              <a:rPr lang="zh-TW" altLang="en-US" dirty="0"/>
              <a:t>個小時</a:t>
            </a:r>
            <a:endParaRPr lang="en-US" altLang="zh-TW" dirty="0"/>
          </a:p>
          <a:p>
            <a:r>
              <a:rPr lang="zh-TW" altLang="en-US" dirty="0"/>
              <a:t>跑完之後</a:t>
            </a:r>
            <a:endParaRPr lang="en-US" altLang="zh-TW" dirty="0"/>
          </a:p>
          <a:p>
            <a:pPr lvl="1"/>
            <a:r>
              <a:rPr lang="zh-TW" altLang="en-US" dirty="0"/>
              <a:t>檢查樹木花草是否有被灌溉</a:t>
            </a:r>
            <a:endParaRPr lang="en-US" altLang="zh-TW" dirty="0"/>
          </a:p>
          <a:p>
            <a:pPr lvl="1"/>
            <a:r>
              <a:rPr lang="zh-TW" altLang="en-US" dirty="0"/>
              <a:t>土壤的溼度如何</a:t>
            </a:r>
            <a:endParaRPr lang="en-US" altLang="zh-TW" dirty="0"/>
          </a:p>
          <a:p>
            <a:pPr lvl="1"/>
            <a:r>
              <a:rPr lang="zh-TW" altLang="en-US" dirty="0"/>
              <a:t>樹葉是否沒有枯委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Is it a good solution?  How do you think?</a:t>
            </a:r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不用說，你應該知道這有點蠢與不可行</a:t>
            </a:r>
            <a:endParaRPr lang="en-US" altLang="zh-TW" dirty="0">
              <a:solidFill>
                <a:srgbClr val="FFC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4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Interaction 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007087" cy="4351338"/>
          </a:xfrm>
        </p:spPr>
        <p:txBody>
          <a:bodyPr>
            <a:normAutofit fontScale="92500"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在水管的尾端與灑水器之間，裝一個流量偵測器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en-US" altLang="zh-TW" dirty="0"/>
              <a:t>At the end of each day, check that the device has been called with the right number of times, with the correct quantity of water….</a:t>
            </a:r>
          </a:p>
          <a:p>
            <a:r>
              <a:rPr lang="en-US" altLang="zh-TW" dirty="0"/>
              <a:t> =&gt; do not worry about checking the tree</a:t>
            </a:r>
          </a:p>
          <a:p>
            <a:r>
              <a:rPr lang="zh-TW" altLang="en-US" dirty="0"/>
              <a:t>有時候，</a:t>
            </a:r>
            <a:r>
              <a:rPr lang="zh-TW" altLang="en-US" b="1" dirty="0">
                <a:solidFill>
                  <a:srgbClr val="92D050"/>
                </a:solidFill>
              </a:rPr>
              <a:t>我們不在乎結果</a:t>
            </a:r>
            <a:r>
              <a:rPr lang="zh-TW" altLang="en-US" b="1" dirty="0"/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比較在乎過程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有時候也稱 </a:t>
            </a:r>
            <a:r>
              <a:rPr lang="en-US" altLang="zh-TW" dirty="0">
                <a:solidFill>
                  <a:srgbClr val="FFC000"/>
                </a:solidFill>
              </a:rPr>
              <a:t>Behavior testing</a:t>
            </a:r>
          </a:p>
          <a:p>
            <a:pPr marL="0" indent="0">
              <a:buNone/>
            </a:pP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2F863-36DF-4198-B588-72E9FEDB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0" y="0"/>
            <a:ext cx="40576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Role of the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So, what is that device that records the irrigation information?</a:t>
            </a:r>
          </a:p>
          <a:p>
            <a:pPr lvl="1"/>
            <a:r>
              <a:rPr lang="en-US" altLang="zh-TW" dirty="0"/>
              <a:t>It is a </a:t>
            </a:r>
            <a:r>
              <a:rPr lang="en-US" altLang="zh-TW" dirty="0">
                <a:solidFill>
                  <a:srgbClr val="FFC000"/>
                </a:solidFill>
              </a:rPr>
              <a:t>fake water hose </a:t>
            </a:r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More precisely, a fake object that records the calls made to it</a:t>
            </a:r>
          </a:p>
          <a:p>
            <a:r>
              <a:rPr lang="en-US" altLang="zh-TW" dirty="0"/>
              <a:t>DEFINITION: A </a:t>
            </a:r>
            <a:r>
              <a:rPr lang="en-US" altLang="zh-TW" b="1" dirty="0">
                <a:solidFill>
                  <a:srgbClr val="FFC000"/>
                </a:solidFill>
              </a:rPr>
              <a:t>mock</a:t>
            </a:r>
            <a:r>
              <a:rPr lang="en-US" altLang="zh-TW" dirty="0"/>
              <a:t> object is a fake object in the system that decides whether the unit test has passed or failed, by verifying whether the OUT (Object Under Test) interacted as expected with the fake object.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PS: </a:t>
            </a:r>
            <a:r>
              <a:rPr lang="zh-TW" altLang="en-US" dirty="0">
                <a:solidFill>
                  <a:srgbClr val="FF0000"/>
                </a:solidFill>
              </a:rPr>
              <a:t>過去 </a:t>
            </a:r>
            <a:r>
              <a:rPr lang="en-US" altLang="zh-TW" dirty="0">
                <a:solidFill>
                  <a:srgbClr val="FF0000"/>
                </a:solidFill>
              </a:rPr>
              <a:t>test stub </a:t>
            </a:r>
            <a:r>
              <a:rPr lang="zh-TW" altLang="en-US" dirty="0">
                <a:solidFill>
                  <a:srgbClr val="FF0000"/>
                </a:solidFill>
              </a:rPr>
              <a:t>跟 </a:t>
            </a:r>
            <a:r>
              <a:rPr lang="en-US" altLang="zh-TW" dirty="0">
                <a:solidFill>
                  <a:srgbClr val="FF0000"/>
                </a:solidFill>
              </a:rPr>
              <a:t>mock </a:t>
            </a:r>
            <a:r>
              <a:rPr lang="zh-TW" altLang="en-US" dirty="0">
                <a:solidFill>
                  <a:srgbClr val="FF0000"/>
                </a:solidFill>
              </a:rPr>
              <a:t>的確可以分得很清楚。不過隨著越來越多的單元測試把這兩個整合在一起，然後稱都稱之為 </a:t>
            </a:r>
            <a:r>
              <a:rPr lang="en-US" altLang="zh-TW" dirty="0">
                <a:solidFill>
                  <a:srgbClr val="FF0000"/>
                </a:solidFill>
              </a:rPr>
              <a:t>mock</a:t>
            </a:r>
            <a:r>
              <a:rPr lang="zh-TW" altLang="en-US" dirty="0">
                <a:solidFill>
                  <a:srgbClr val="FF0000"/>
                </a:solidFill>
              </a:rPr>
              <a:t>。有時候這個精準的定義已經不一定合用。後來 </a:t>
            </a:r>
            <a:r>
              <a:rPr lang="en-US" altLang="zh-TW" dirty="0">
                <a:solidFill>
                  <a:srgbClr val="FF0000"/>
                </a:solidFill>
              </a:rPr>
              <a:t>Spy </a:t>
            </a:r>
            <a:r>
              <a:rPr lang="zh-TW" altLang="en-US" dirty="0">
                <a:solidFill>
                  <a:srgbClr val="FF0000"/>
                </a:solidFill>
              </a:rPr>
              <a:t>這個名詞漸漸跳了出來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68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3FE2D-D2E7-4AD0-A04C-EB8CE90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TestStub</a:t>
            </a:r>
            <a:r>
              <a:rPr lang="en-US" altLang="zh-TW" dirty="0"/>
              <a:t> vs</a:t>
            </a:r>
            <a:r>
              <a:rPr lang="zh-TW" altLang="en-US" dirty="0"/>
              <a:t> </a:t>
            </a:r>
            <a:r>
              <a:rPr lang="en-US" altLang="zh-TW" dirty="0"/>
              <a:t>Spy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1B0308-F87E-4B4E-B12E-50B183AE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3683"/>
            <a:ext cx="5161156" cy="4351338"/>
          </a:xfrm>
        </p:spPr>
        <p:txBody>
          <a:bodyPr/>
          <a:lstStyle/>
          <a:p>
            <a:r>
              <a:rPr lang="en-US" altLang="zh-TW" dirty="0"/>
              <a:t>Stub </a:t>
            </a:r>
            <a:r>
              <a:rPr lang="zh-TW" altLang="en-US" dirty="0"/>
              <a:t>通常要模擬 </a:t>
            </a:r>
            <a:r>
              <a:rPr lang="en-US" altLang="zh-TW" dirty="0"/>
              <a:t>external object </a:t>
            </a:r>
            <a:r>
              <a:rPr lang="zh-TW" altLang="en-US" dirty="0"/>
              <a:t>正確的行為</a:t>
            </a:r>
            <a:endParaRPr lang="en-US" altLang="zh-TW" dirty="0"/>
          </a:p>
          <a:p>
            <a:r>
              <a:rPr lang="en-US" altLang="zh-TW" dirty="0"/>
              <a:t>Test Oracle </a:t>
            </a:r>
            <a:r>
              <a:rPr lang="zh-TW" altLang="en-US" dirty="0"/>
              <a:t>所要 </a:t>
            </a:r>
            <a:r>
              <a:rPr lang="en-US" altLang="zh-TW" dirty="0"/>
              <a:t>assert  </a:t>
            </a:r>
            <a:r>
              <a:rPr lang="zh-TW" altLang="en-US" dirty="0"/>
              <a:t>的正確性在 </a:t>
            </a:r>
            <a:r>
              <a:rPr lang="en-US" altLang="zh-TW" dirty="0"/>
              <a:t>CUT</a:t>
            </a:r>
            <a:r>
              <a:rPr lang="zh-TW" altLang="en-US" dirty="0"/>
              <a:t> 的行為，不會在 </a:t>
            </a:r>
            <a:r>
              <a:rPr lang="en-US" altLang="zh-TW" dirty="0"/>
              <a:t>stub </a:t>
            </a:r>
            <a:r>
              <a:rPr lang="zh-TW" altLang="en-US" dirty="0"/>
              <a:t>裡面</a:t>
            </a:r>
            <a:endParaRPr lang="en-US" altLang="zh-TW" dirty="0"/>
          </a:p>
          <a:p>
            <a:r>
              <a:rPr lang="en-US" altLang="zh-TW" dirty="0"/>
              <a:t>State-base testing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209E123-43FF-485F-AC15-96CB0F97FA45}"/>
              </a:ext>
            </a:extLst>
          </p:cNvPr>
          <p:cNvSpPr txBox="1">
            <a:spLocks/>
          </p:cNvSpPr>
          <p:nvPr/>
        </p:nvSpPr>
        <p:spPr>
          <a:xfrm>
            <a:off x="6555059" y="1903683"/>
            <a:ext cx="5161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Spy </a:t>
            </a:r>
            <a:r>
              <a:rPr lang="zh-TW" altLang="en-US" dirty="0"/>
              <a:t>通常要模擬 </a:t>
            </a:r>
            <a:r>
              <a:rPr lang="en-US" altLang="zh-TW" dirty="0"/>
              <a:t>external object </a:t>
            </a:r>
            <a:r>
              <a:rPr lang="zh-TW" altLang="en-US" dirty="0"/>
              <a:t>接收 </a:t>
            </a:r>
            <a:r>
              <a:rPr lang="en-US" altLang="zh-TW" dirty="0"/>
              <a:t>SUT</a:t>
            </a:r>
            <a:r>
              <a:rPr lang="zh-TW" altLang="en-US" dirty="0"/>
              <a:t> 送出的 </a:t>
            </a:r>
            <a:r>
              <a:rPr lang="en-US" altLang="zh-TW" dirty="0"/>
              <a:t>information 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Spy </a:t>
            </a:r>
            <a:r>
              <a:rPr lang="zh-TW" altLang="en-US" dirty="0">
                <a:solidFill>
                  <a:srgbClr val="FFC000"/>
                </a:solidFill>
              </a:rPr>
              <a:t>會記錄下來</a:t>
            </a:r>
            <a:r>
              <a:rPr lang="en-US" altLang="zh-TW" dirty="0">
                <a:solidFill>
                  <a:srgbClr val="FFC000"/>
                </a:solidFill>
              </a:rPr>
              <a:t>CUT/MUT</a:t>
            </a:r>
            <a:r>
              <a:rPr lang="zh-TW" altLang="en-US" dirty="0">
                <a:solidFill>
                  <a:srgbClr val="FFC000"/>
                </a:solidFill>
              </a:rPr>
              <a:t> 跟它自己的所有互動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spy keeps a record of all the interactions with the CUT and reports back.</a:t>
            </a:r>
          </a:p>
          <a:p>
            <a:r>
              <a:rPr lang="en-US" altLang="zh-TW" dirty="0"/>
              <a:t>Test Oracle </a:t>
            </a:r>
            <a:r>
              <a:rPr lang="zh-TW" altLang="en-US" dirty="0"/>
              <a:t>所要 </a:t>
            </a:r>
            <a:r>
              <a:rPr lang="en-US" altLang="zh-TW" dirty="0"/>
              <a:t>assert </a:t>
            </a:r>
            <a:r>
              <a:rPr lang="zh-TW" altLang="en-US" dirty="0"/>
              <a:t>的正確性，會在 </a:t>
            </a:r>
            <a:r>
              <a:rPr lang="en-US" altLang="zh-TW" dirty="0"/>
              <a:t>Spy </a:t>
            </a:r>
            <a:r>
              <a:rPr lang="zh-TW" altLang="en-US" dirty="0"/>
              <a:t>收的訊息</a:t>
            </a:r>
            <a:endParaRPr lang="en-US" altLang="zh-TW" dirty="0"/>
          </a:p>
          <a:p>
            <a:r>
              <a:rPr lang="en-US" altLang="zh-TW" dirty="0"/>
              <a:t>Interaction-based Testing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0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78C8CF-410D-4CA9-9D0D-3476253F587E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59394" name="Freeform 2"/>
          <p:cNvSpPr>
            <a:spLocks/>
          </p:cNvSpPr>
          <p:nvPr/>
        </p:nvSpPr>
        <p:spPr bwMode="auto">
          <a:xfrm>
            <a:off x="2743200" y="304800"/>
            <a:ext cx="6553200" cy="3810000"/>
          </a:xfrm>
          <a:custGeom>
            <a:avLst/>
            <a:gdLst>
              <a:gd name="T0" fmla="*/ 851 w 4128"/>
              <a:gd name="T1" fmla="*/ 2320 h 2320"/>
              <a:gd name="T2" fmla="*/ 790 w 4128"/>
              <a:gd name="T3" fmla="*/ 2299 h 2320"/>
              <a:gd name="T4" fmla="*/ 0 w 4128"/>
              <a:gd name="T5" fmla="*/ 2256 h 2320"/>
              <a:gd name="T6" fmla="*/ 0 w 4128"/>
              <a:gd name="T7" fmla="*/ 0 h 2320"/>
              <a:gd name="T8" fmla="*/ 4128 w 4128"/>
              <a:gd name="T9" fmla="*/ 0 h 2320"/>
              <a:gd name="T10" fmla="*/ 4128 w 4128"/>
              <a:gd name="T11" fmla="*/ 2304 h 2320"/>
              <a:gd name="T12" fmla="*/ 3072 w 4128"/>
              <a:gd name="T13" fmla="*/ 2304 h 2320"/>
              <a:gd name="T14" fmla="*/ 3072 w 4128"/>
              <a:gd name="T15" fmla="*/ 864 h 2320"/>
              <a:gd name="T16" fmla="*/ 1008 w 4128"/>
              <a:gd name="T17" fmla="*/ 864 h 2320"/>
              <a:gd name="T18" fmla="*/ 1008 w 4128"/>
              <a:gd name="T19" fmla="*/ 2304 h 2320"/>
              <a:gd name="T20" fmla="*/ 851 w 4128"/>
              <a:gd name="T21" fmla="*/ 23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28" h="2320">
                <a:moveTo>
                  <a:pt x="851" y="2320"/>
                </a:moveTo>
                <a:cubicBezTo>
                  <a:pt x="829" y="2305"/>
                  <a:pt x="817" y="2299"/>
                  <a:pt x="790" y="2299"/>
                </a:cubicBezTo>
                <a:lnTo>
                  <a:pt x="0" y="2256"/>
                </a:lnTo>
                <a:lnTo>
                  <a:pt x="0" y="0"/>
                </a:lnTo>
                <a:lnTo>
                  <a:pt x="4128" y="0"/>
                </a:lnTo>
                <a:lnTo>
                  <a:pt x="4128" y="2304"/>
                </a:lnTo>
                <a:lnTo>
                  <a:pt x="3072" y="2304"/>
                </a:lnTo>
                <a:lnTo>
                  <a:pt x="3072" y="864"/>
                </a:lnTo>
                <a:lnTo>
                  <a:pt x="1008" y="864"/>
                </a:lnTo>
                <a:lnTo>
                  <a:pt x="1008" y="2304"/>
                </a:lnTo>
                <a:lnTo>
                  <a:pt x="851" y="2320"/>
                </a:lnTo>
                <a:close/>
              </a:path>
            </a:pathLst>
          </a:custGeom>
          <a:solidFill>
            <a:srgbClr val="8080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5105400" y="2514600"/>
            <a:ext cx="19812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P&amp;Q</a:t>
            </a:r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4267200" y="2895600"/>
            <a:ext cx="457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7086600" y="2895600"/>
            <a:ext cx="685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4876800" y="2895600"/>
            <a:ext cx="22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6172200" y="1981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6172200" y="1905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6248400" y="2209800"/>
            <a:ext cx="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248400" y="1828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flipV="1">
            <a:off x="6324600" y="1600200"/>
            <a:ext cx="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6461125" y="2030413"/>
            <a:ext cx="40588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r()</a:t>
            </a:r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2971800" y="2514600"/>
            <a:ext cx="12954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Transactor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(test case 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Generation)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3603502" y="1955284"/>
            <a:ext cx="254659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P(int x, bool y, int array[])</a:t>
            </a:r>
          </a:p>
        </p:txBody>
      </p:sp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2286001" y="4333876"/>
            <a:ext cx="1867691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Main() {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prepare a good array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p(100, true, array) 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prepare a good array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p(50, false , array);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 …..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prepare a bad array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p(-1, true, array) 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}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</a:t>
            </a:r>
          </a:p>
        </p:txBody>
      </p:sp>
      <p:sp>
        <p:nvSpPr>
          <p:cNvPr id="59412" name="Text Box 20"/>
          <p:cNvSpPr txBox="1">
            <a:spLocks noChangeArrowheads="1"/>
          </p:cNvSpPr>
          <p:nvPr/>
        </p:nvSpPr>
        <p:spPr bwMode="auto">
          <a:xfrm>
            <a:off x="4403725" y="4621213"/>
            <a:ext cx="119039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Test case 1</a:t>
            </a:r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4419600" y="5029200"/>
            <a:ext cx="119039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Test case 2</a:t>
            </a: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4419601" y="5715000"/>
            <a:ext cx="119519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Test case n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5562600" y="533400"/>
            <a:ext cx="1600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Dummy r()</a:t>
            </a:r>
          </a:p>
        </p:txBody>
      </p:sp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7772400" y="2438400"/>
            <a:ext cx="13716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A real </a:t>
            </a:r>
          </a:p>
          <a:p>
            <a:pPr algn="ctr"/>
            <a:r>
              <a:rPr lang="en-US" altLang="zh-TW">
                <a:solidFill>
                  <a:schemeClr val="bg1"/>
                </a:solidFill>
              </a:rPr>
              <a:t>Dummy</a:t>
            </a:r>
          </a:p>
          <a:p>
            <a:pPr algn="ctr"/>
            <a:r>
              <a:rPr lang="en-US" altLang="zh-TW">
                <a:solidFill>
                  <a:schemeClr val="bg1"/>
                </a:solidFill>
              </a:rPr>
              <a:t>Tcp receiver</a:t>
            </a:r>
          </a:p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59417" name="Text Box 25"/>
          <p:cNvSpPr txBox="1">
            <a:spLocks noChangeArrowheads="1"/>
          </p:cNvSpPr>
          <p:nvPr/>
        </p:nvSpPr>
        <p:spPr bwMode="auto">
          <a:xfrm>
            <a:off x="7375524" y="4508499"/>
            <a:ext cx="3413125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void r(int array, string &amp;msg) {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if array content is test case 1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return msg1 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if array content is test case 2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 return msg2 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     …….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Serifa BT" pitchFamily="18" charset="0"/>
              </a:rPr>
              <a:t>}</a:t>
            </a:r>
          </a:p>
          <a:p>
            <a:endParaRPr lang="en-US" altLang="zh-TW" sz="1400" dirty="0">
              <a:solidFill>
                <a:schemeClr val="bg1"/>
              </a:solidFill>
              <a:latin typeface="Serifa BT" pitchFamily="18" charset="0"/>
            </a:endParaRPr>
          </a:p>
        </p:txBody>
      </p:sp>
      <p:sp>
        <p:nvSpPr>
          <p:cNvPr id="59418" name="Line 26"/>
          <p:cNvSpPr>
            <a:spLocks noChangeShapeType="1"/>
          </p:cNvSpPr>
          <p:nvPr/>
        </p:nvSpPr>
        <p:spPr bwMode="auto">
          <a:xfrm>
            <a:off x="5562600" y="1600200"/>
            <a:ext cx="1828800" cy="304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59421" name="Picture 29" descr="dum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33400"/>
            <a:ext cx="1447800" cy="10350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3" name="Picture 31" descr="dum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600201"/>
            <a:ext cx="1295400" cy="92551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19" name="Line 27"/>
          <p:cNvSpPr>
            <a:spLocks noChangeShapeType="1"/>
          </p:cNvSpPr>
          <p:nvPr/>
        </p:nvSpPr>
        <p:spPr bwMode="auto">
          <a:xfrm>
            <a:off x="7146925" y="532859"/>
            <a:ext cx="2895600" cy="403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B0E5CFD3-CAB7-4F80-A496-90757EEF81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1" y="2543692"/>
            <a:ext cx="701674" cy="1964804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224D303C-0163-4A2D-B041-18AA17E40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2725" y="2542194"/>
            <a:ext cx="228599" cy="2246744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雲朵形 1">
            <a:extLst>
              <a:ext uri="{FF2B5EF4-FFF2-40B4-BE49-F238E27FC236}">
                <a16:creationId xmlns:a16="http://schemas.microsoft.com/office/drawing/2014/main" id="{F0AC2925-9164-464A-BD38-34EAEDBB2AD0}"/>
              </a:ext>
            </a:extLst>
          </p:cNvPr>
          <p:cNvSpPr/>
          <p:nvPr/>
        </p:nvSpPr>
        <p:spPr>
          <a:xfrm>
            <a:off x="6529265" y="3659762"/>
            <a:ext cx="4092698" cy="3151626"/>
          </a:xfrm>
          <a:prstGeom prst="clou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7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639616" y="1664804"/>
            <a:ext cx="2736304" cy="18722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under Test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456040" y="1664804"/>
            <a:ext cx="2952328" cy="187220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</a:rPr>
              <a:t>Stub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左-右雙向箭號 6"/>
          <p:cNvSpPr/>
          <p:nvPr/>
        </p:nvSpPr>
        <p:spPr>
          <a:xfrm>
            <a:off x="4889866" y="2361952"/>
            <a:ext cx="2412268" cy="50405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communicate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4853862" y="4041068"/>
            <a:ext cx="2448272" cy="14041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stub</a:t>
            </a:r>
            <a:endParaRPr lang="zh-TW" altLang="en-US" dirty="0"/>
          </a:p>
        </p:txBody>
      </p:sp>
      <p:sp>
        <p:nvSpPr>
          <p:cNvPr id="6" name="左-右雙向箭號 5"/>
          <p:cNvSpPr/>
          <p:nvPr/>
        </p:nvSpPr>
        <p:spPr>
          <a:xfrm>
            <a:off x="3647728" y="3554152"/>
            <a:ext cx="1728192" cy="540060"/>
          </a:xfrm>
          <a:prstGeom prst="leftRightArrow">
            <a:avLst/>
          </a:prstGeom>
          <a:scene3d>
            <a:camera prst="orthographicFront">
              <a:rot lat="0" lon="0" rev="1800000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assert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07768" y="5640744"/>
            <a:ext cx="457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</a:rPr>
              <a:t>A stub can never fail the test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2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279910-82A2-4703-9EAE-B91A94CF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871"/>
            <a:ext cx="12192000" cy="5037048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188A0767-C411-4F38-8F4B-27D7159A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95" y="-94951"/>
            <a:ext cx="10515600" cy="1325563"/>
          </a:xfrm>
        </p:spPr>
        <p:txBody>
          <a:bodyPr/>
          <a:lstStyle/>
          <a:p>
            <a:r>
              <a:rPr lang="en-US" altLang="zh-TW" dirty="0"/>
              <a:t>Previous Homework Solution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4018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82572" y="1391652"/>
            <a:ext cx="2736304" cy="18722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under Test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5598996" y="1391652"/>
            <a:ext cx="2952328" cy="187220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</a:rPr>
              <a:t>Spy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左-右雙向箭號 4"/>
          <p:cNvSpPr/>
          <p:nvPr/>
        </p:nvSpPr>
        <p:spPr>
          <a:xfrm>
            <a:off x="4032822" y="2088800"/>
            <a:ext cx="2412268" cy="50405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communicate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402752" y="3758068"/>
            <a:ext cx="2592288" cy="15350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298140" y="-126109"/>
            <a:ext cx="10515600" cy="1325563"/>
          </a:xfrm>
        </p:spPr>
        <p:txBody>
          <a:bodyPr/>
          <a:lstStyle/>
          <a:p>
            <a:r>
              <a:rPr lang="en-US" altLang="zh-TW" dirty="0"/>
              <a:t>A Spy object</a:t>
            </a:r>
            <a:endParaRPr lang="zh-TW" altLang="en-US" dirty="0"/>
          </a:p>
        </p:txBody>
      </p:sp>
      <p:sp>
        <p:nvSpPr>
          <p:cNvPr id="4" name="左-右雙向箭號 3"/>
          <p:cNvSpPr/>
          <p:nvPr/>
        </p:nvSpPr>
        <p:spPr>
          <a:xfrm>
            <a:off x="5317996" y="3488038"/>
            <a:ext cx="1728192" cy="540060"/>
          </a:xfrm>
          <a:prstGeom prst="leftRightArrow">
            <a:avLst/>
          </a:prstGeom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assert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380308" y="5632897"/>
            <a:ext cx="782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The CUT communicates with the mock object and all communication is recorded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In the mock. The test uses the mock object to verify that the test passes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A4F0-B02C-4513-AFC8-901961139121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B4233F-26D7-4569-8F09-F1FF76E7510F}"/>
              </a:ext>
            </a:extLst>
          </p:cNvPr>
          <p:cNvSpPr txBox="1"/>
          <p:nvPr/>
        </p:nvSpPr>
        <p:spPr>
          <a:xfrm>
            <a:off x="6721497" y="3643555"/>
            <a:ext cx="237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 care</a:t>
            </a: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被呼叫了幾次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每一次的參數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被呼叫的順序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C1F9D8-535E-4E2C-B0A5-7EB96178118C}"/>
              </a:ext>
            </a:extLst>
          </p:cNvPr>
          <p:cNvSpPr txBox="1"/>
          <p:nvPr/>
        </p:nvSpPr>
        <p:spPr>
          <a:xfrm>
            <a:off x="4661878" y="1642346"/>
            <a:ext cx="104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calls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F7CF14E-7DD9-4382-9494-3ECBD907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好好解說 </a:t>
            </a:r>
            <a:r>
              <a:rPr lang="en-US" altLang="zh-TW" dirty="0" err="1"/>
              <a:t>pytest</a:t>
            </a:r>
            <a:r>
              <a:rPr lang="en-US" altLang="zh-TW" dirty="0"/>
              <a:t> spy </a:t>
            </a:r>
            <a:r>
              <a:rPr lang="zh-TW" altLang="en-US" dirty="0"/>
              <a:t>之前我們得先解說</a:t>
            </a:r>
            <a:br>
              <a:rPr lang="en-US" altLang="zh-TW" dirty="0"/>
            </a:br>
            <a:r>
              <a:rPr lang="en-US" altLang="zh-TW" dirty="0" err="1">
                <a:solidFill>
                  <a:srgbClr val="00B050"/>
                </a:solidFill>
              </a:rPr>
              <a:t>Pytest</a:t>
            </a:r>
            <a:r>
              <a:rPr lang="en-US" altLang="zh-TW" dirty="0">
                <a:solidFill>
                  <a:srgbClr val="00B0F0"/>
                </a:solidFill>
              </a:rPr>
              <a:t> fixture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E9D26B-C67F-4B87-A1BF-A9C814B7F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1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3D0AFA-294A-4942-BBB3-23E9B18F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所有的 </a:t>
            </a:r>
            <a:r>
              <a:rPr lang="en-US" altLang="zh-TW" sz="4000" dirty="0" err="1"/>
              <a:t>xUnit</a:t>
            </a:r>
            <a:r>
              <a:rPr lang="en-US" altLang="zh-TW" sz="4000" dirty="0"/>
              <a:t> tests </a:t>
            </a:r>
            <a:r>
              <a:rPr lang="zh-TW" altLang="en-US" sz="4000" dirty="0"/>
              <a:t>都會 </a:t>
            </a:r>
            <a:r>
              <a:rPr lang="en-US" altLang="zh-TW" sz="4000" dirty="0"/>
              <a:t>support </a:t>
            </a:r>
            <a:r>
              <a:rPr lang="en-US" altLang="zh-TW" sz="4000" dirty="0">
                <a:solidFill>
                  <a:srgbClr val="00B0F0"/>
                </a:solidFill>
              </a:rPr>
              <a:t>fixture</a:t>
            </a:r>
            <a:br>
              <a:rPr lang="en-US" altLang="zh-TW" dirty="0"/>
            </a:br>
            <a:r>
              <a:rPr lang="en-US" altLang="zh-TW" dirty="0"/>
              <a:t>What </a:t>
            </a:r>
            <a:r>
              <a:rPr lang="en-US" altLang="zh-TW" dirty="0">
                <a:solidFill>
                  <a:srgbClr val="00B0F0"/>
                </a:solidFill>
              </a:rPr>
              <a:t>fixtures</a:t>
            </a:r>
            <a:r>
              <a:rPr lang="en-US" altLang="zh-TW" dirty="0"/>
              <a:t> are?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61CB9-3008-4313-AE70-4A6890DFD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35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BDA33D-C6C7-4D28-8E4D-0875C6A5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一個 </a:t>
            </a:r>
            <a:r>
              <a:rPr lang="en-US" altLang="zh-TW" dirty="0"/>
              <a:t>test</a:t>
            </a:r>
            <a:r>
              <a:rPr lang="zh-TW" altLang="en-US" dirty="0"/>
              <a:t> 其實可以被分解成四個步驟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9CBD926-78CD-46E7-858D-3C482AFC1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Arrange</a:t>
            </a:r>
          </a:p>
          <a:p>
            <a:pPr lvl="1"/>
            <a:r>
              <a:rPr lang="en-US" altLang="zh-TW" dirty="0"/>
              <a:t>Preparing objects</a:t>
            </a:r>
          </a:p>
          <a:p>
            <a:pPr lvl="1"/>
            <a:r>
              <a:rPr lang="en-US" altLang="zh-TW" dirty="0"/>
              <a:t>Start/killing services</a:t>
            </a:r>
          </a:p>
          <a:p>
            <a:pPr lvl="1"/>
            <a:r>
              <a:rPr lang="en-US" altLang="zh-TW" dirty="0"/>
              <a:t>Enter records into a database</a:t>
            </a:r>
          </a:p>
          <a:p>
            <a:pPr lvl="1"/>
            <a:r>
              <a:rPr lang="en-US" altLang="zh-TW" dirty="0"/>
              <a:t>Defining a URL to request</a:t>
            </a:r>
          </a:p>
          <a:p>
            <a:pPr lvl="1"/>
            <a:r>
              <a:rPr lang="en-US" altLang="zh-TW" dirty="0"/>
              <a:t>Generating some credentials for a user</a:t>
            </a:r>
          </a:p>
          <a:p>
            <a:pPr lvl="1"/>
            <a:r>
              <a:rPr lang="en-US" altLang="zh-TW" dirty="0"/>
              <a:t>Waiting for a process to finish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B050"/>
                </a:solidFill>
              </a:rPr>
              <a:t>Act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B050"/>
                </a:solidFill>
              </a:rPr>
              <a:t>Assert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Cleanup</a:t>
            </a:r>
          </a:p>
          <a:p>
            <a:pPr lvl="1"/>
            <a:r>
              <a:rPr lang="en-US" altLang="zh-TW" dirty="0"/>
              <a:t>Picks up after the test so other tests aren’t being accidently influenced by it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640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5B605-4355-471D-A256-462EB55F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13499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C000"/>
                </a:solidFill>
                <a:ea typeface="Cambria" panose="02040503050406030204" pitchFamily="18" charset="0"/>
              </a:rPr>
              <a:t>參考一下</a:t>
            </a:r>
            <a:r>
              <a:rPr lang="en-US" altLang="zh-TW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Annotations</a:t>
            </a:r>
            <a:br>
              <a:rPr lang="en-US" altLang="zh-TW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TW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JUnit5</a:t>
            </a:r>
            <a:endParaRPr lang="zh-TW" altLang="en-US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9A68B8-F731-4D4E-AD61-BB911E8C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449" y="0"/>
            <a:ext cx="5032228" cy="6858000"/>
          </a:xfrm>
          <a:prstGeom prst="rect">
            <a:avLst/>
          </a:prstGeom>
        </p:spPr>
      </p:pic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7010552C-0767-4863-AF29-72AA17660835}"/>
              </a:ext>
            </a:extLst>
          </p:cNvPr>
          <p:cNvSpPr/>
          <p:nvPr/>
        </p:nvSpPr>
        <p:spPr>
          <a:xfrm>
            <a:off x="4046068" y="852926"/>
            <a:ext cx="2088802" cy="1945397"/>
          </a:xfrm>
          <a:prstGeom prst="borderCallout1">
            <a:avLst>
              <a:gd name="adj1" fmla="val 35768"/>
              <a:gd name="adj2" fmla="val 99323"/>
              <a:gd name="adj3" fmla="val 33882"/>
              <a:gd name="adj4" fmla="val 204911"/>
            </a:avLst>
          </a:prstGeom>
          <a:ln w="28575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FFC000"/>
                </a:solidFill>
                <a:latin typeface="Bahnschrift Light SemiCondensed" panose="020B0502040204020203" pitchFamily="34" charset="0"/>
              </a:rPr>
              <a:t>BeforeEach</a:t>
            </a:r>
            <a:r>
              <a:rPr lang="en-US" altLang="zh-TW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  </a:t>
            </a:r>
            <a:r>
              <a:rPr lang="zh-TW" altLang="en-US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指的是每個　</a:t>
            </a:r>
            <a:r>
              <a:rPr lang="en-US" altLang="zh-TW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test case </a:t>
            </a:r>
            <a:r>
              <a:rPr lang="zh-TW" altLang="en-US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被執行起來之前都會先被執行</a:t>
            </a:r>
            <a:endParaRPr lang="en-US" altLang="zh-TW" dirty="0">
              <a:solidFill>
                <a:srgbClr val="FFC000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method </a:t>
            </a:r>
            <a:r>
              <a:rPr lang="zh-TW" altLang="en-US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不能加 </a:t>
            </a:r>
            <a:r>
              <a:rPr lang="en-US" altLang="zh-TW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static </a:t>
            </a:r>
          </a:p>
        </p:txBody>
      </p:sp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BA35A793-EAAD-4B7D-86F3-7D947227D923}"/>
              </a:ext>
            </a:extLst>
          </p:cNvPr>
          <p:cNvSpPr/>
          <p:nvPr/>
        </p:nvSpPr>
        <p:spPr>
          <a:xfrm>
            <a:off x="4046068" y="3028595"/>
            <a:ext cx="2088802" cy="1945397"/>
          </a:xfrm>
          <a:prstGeom prst="borderCallout1">
            <a:avLst>
              <a:gd name="adj1" fmla="val 31362"/>
              <a:gd name="adj2" fmla="val 100007"/>
              <a:gd name="adj3" fmla="val -7039"/>
              <a:gd name="adj4" fmla="val 208001"/>
            </a:avLst>
          </a:prstGeom>
          <a:ln w="28575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FFC000"/>
                </a:solidFill>
                <a:latin typeface="Bahnschrift Light SemiCondensed" panose="020B0502040204020203" pitchFamily="34" charset="0"/>
              </a:rPr>
              <a:t>AfterALL</a:t>
            </a:r>
            <a:r>
              <a:rPr lang="en-US" altLang="zh-TW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  </a:t>
            </a:r>
            <a:r>
              <a:rPr lang="zh-TW" altLang="en-US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指的是所有的 </a:t>
            </a:r>
            <a:r>
              <a:rPr lang="en-US" altLang="zh-TW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test cases </a:t>
            </a:r>
            <a:r>
              <a:rPr lang="zh-TW" altLang="en-US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都被執行結束之後</a:t>
            </a:r>
            <a:endParaRPr lang="en-US" altLang="zh-TW" dirty="0">
              <a:solidFill>
                <a:srgbClr val="FFC000"/>
              </a:solidFill>
              <a:latin typeface="Bahnschrift Light SemiCondensed" panose="020B0502040204020203" pitchFamily="34" charset="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method </a:t>
            </a:r>
            <a:r>
              <a:rPr lang="zh-TW" altLang="en-US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一定</a:t>
            </a:r>
            <a:r>
              <a:rPr lang="en-US" altLang="zh-TW" dirty="0">
                <a:solidFill>
                  <a:srgbClr val="FF0000"/>
                </a:solidFill>
                <a:latin typeface="Bahnschrift Light SemiCondensed" panose="020B0502040204020203" pitchFamily="34" charset="0"/>
              </a:rPr>
              <a:t>static </a:t>
            </a:r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ECDF764E-4B63-4285-A006-7E7573BFEAD6}"/>
              </a:ext>
            </a:extLst>
          </p:cNvPr>
          <p:cNvSpPr/>
          <p:nvPr/>
        </p:nvSpPr>
        <p:spPr>
          <a:xfrm>
            <a:off x="1347208" y="4600313"/>
            <a:ext cx="2088802" cy="1945397"/>
          </a:xfrm>
          <a:prstGeom prst="borderCallout1">
            <a:avLst>
              <a:gd name="adj1" fmla="val 35034"/>
              <a:gd name="adj2" fmla="val 99323"/>
              <a:gd name="adj3" fmla="val 75908"/>
              <a:gd name="adj4" fmla="val 308429"/>
            </a:avLst>
          </a:prstGeom>
          <a:ln w="28575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Annotations </a:t>
            </a:r>
            <a:r>
              <a:rPr lang="zh-TW" altLang="en-US" dirty="0">
                <a:solidFill>
                  <a:srgbClr val="FFC000"/>
                </a:solidFill>
                <a:latin typeface="Bahnschrift Light SemiCondensed" panose="020B0502040204020203" pitchFamily="34" charset="0"/>
              </a:rPr>
              <a:t>所造成的執行順序</a:t>
            </a:r>
            <a:endParaRPr lang="en-US" altLang="zh-TW" dirty="0">
              <a:solidFill>
                <a:srgbClr val="FFC000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8348AE6-EDD3-406B-95AB-BB11972F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66617" cy="4351338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https://www.geeksforgeeks.org/annotations-in-java/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65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B7B375C-5756-434D-BFE3-894D3CB6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8.1: </a:t>
            </a:r>
            <a:r>
              <a:rPr lang="zh-TW" altLang="en-US" dirty="0"/>
              <a:t>請把 </a:t>
            </a:r>
            <a:r>
              <a:rPr lang="en-US" altLang="zh-TW" dirty="0"/>
              <a:t>test_fixure.py </a:t>
            </a:r>
            <a:r>
              <a:rPr lang="zh-TW" altLang="en-US" dirty="0"/>
              <a:t>執行起來，並且觀察其行為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D78796-C07C-4249-A7D1-64B058BB0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51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E46D04A-FD82-43E4-9A92-FC5A2A0E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68585DC-4072-4F41-A439-37FD3EFC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0488" cy="4351338"/>
          </a:xfrm>
        </p:spPr>
        <p:txBody>
          <a:bodyPr>
            <a:normAutofit/>
          </a:bodyPr>
          <a:lstStyle/>
          <a:p>
            <a:r>
              <a:rPr lang="en-US" altLang="zh-TW" sz="1800" dirty="0" err="1"/>
              <a:t>Pytest</a:t>
            </a:r>
            <a:r>
              <a:rPr lang="en-US" altLang="zh-TW" sz="1800" dirty="0"/>
              <a:t> </a:t>
            </a:r>
            <a:r>
              <a:rPr lang="zh-TW" altLang="en-US" sz="1800" dirty="0"/>
              <a:t>提供了 </a:t>
            </a:r>
            <a:r>
              <a:rPr lang="en-US" altLang="zh-TW" sz="1800" dirty="0">
                <a:solidFill>
                  <a:srgbClr val="00B0F0"/>
                </a:solidFill>
              </a:rPr>
              <a:t>fixture</a:t>
            </a:r>
            <a:r>
              <a:rPr lang="zh-TW" altLang="en-US" sz="1800" dirty="0">
                <a:solidFill>
                  <a:srgbClr val="00B0F0"/>
                </a:solidFill>
              </a:rPr>
              <a:t> 的 </a:t>
            </a:r>
            <a:r>
              <a:rPr lang="en-US" altLang="zh-TW" sz="1800" dirty="0">
                <a:solidFill>
                  <a:srgbClr val="00B0F0"/>
                </a:solidFill>
              </a:rPr>
              <a:t>decorator </a:t>
            </a:r>
          </a:p>
          <a:p>
            <a:r>
              <a:rPr lang="en-US" altLang="zh-TW" sz="1800" dirty="0"/>
              <a:t>3-6</a:t>
            </a:r>
            <a:r>
              <a:rPr lang="zh-TW" altLang="en-US" sz="1800" dirty="0"/>
              <a:t> 宣告了一個 </a:t>
            </a:r>
            <a:r>
              <a:rPr lang="en-US" altLang="zh-TW" sz="1800" dirty="0" err="1"/>
              <a:t>input_value</a:t>
            </a:r>
            <a:r>
              <a:rPr lang="en-US" altLang="zh-TW" sz="1800" dirty="0"/>
              <a:t> </a:t>
            </a:r>
            <a:r>
              <a:rPr lang="zh-TW" altLang="en-US" sz="1800" dirty="0"/>
              <a:t>的 </a:t>
            </a:r>
            <a:r>
              <a:rPr lang="en-US" altLang="zh-TW" sz="1800" dirty="0"/>
              <a:t>fixture</a:t>
            </a:r>
          </a:p>
          <a:p>
            <a:r>
              <a:rPr lang="zh-TW" altLang="en-US" sz="1800" dirty="0"/>
              <a:t>所謂的 </a:t>
            </a:r>
            <a:r>
              <a:rPr lang="en-US" altLang="zh-TW" sz="1800" dirty="0"/>
              <a:t>fixture </a:t>
            </a:r>
            <a:r>
              <a:rPr lang="zh-TW" altLang="en-US" sz="1800" dirty="0"/>
              <a:t>就是 </a:t>
            </a:r>
            <a:r>
              <a:rPr lang="en-US" altLang="zh-TW" sz="1800" dirty="0"/>
              <a:t>test function </a:t>
            </a:r>
            <a:r>
              <a:rPr lang="zh-TW" altLang="en-US" sz="1800" dirty="0"/>
              <a:t>被執行起來的前後，都會被自動加上的動作</a:t>
            </a:r>
            <a:endParaRPr lang="en-US" altLang="zh-TW" sz="1800" dirty="0"/>
          </a:p>
          <a:p>
            <a:r>
              <a:rPr lang="en-US" altLang="zh-TW" sz="1800" dirty="0"/>
              <a:t>8,</a:t>
            </a:r>
            <a:r>
              <a:rPr lang="zh-TW" altLang="en-US" sz="1800" dirty="0"/>
              <a:t> </a:t>
            </a:r>
            <a:r>
              <a:rPr lang="en-US" altLang="zh-TW" sz="1800" dirty="0"/>
              <a:t>11</a:t>
            </a:r>
            <a:r>
              <a:rPr lang="zh-TW" altLang="en-US" sz="1800" dirty="0"/>
              <a:t> 在 </a:t>
            </a:r>
            <a:r>
              <a:rPr lang="en-US" altLang="zh-TW" sz="1800" dirty="0"/>
              <a:t>test function </a:t>
            </a:r>
            <a:r>
              <a:rPr lang="zh-TW" altLang="en-US" sz="1800" dirty="0"/>
              <a:t>新增了一個參數，這個參數必須是個被宣告過的 </a:t>
            </a:r>
            <a:r>
              <a:rPr lang="en-US" altLang="zh-TW" sz="1800" dirty="0"/>
              <a:t>fixture</a:t>
            </a:r>
          </a:p>
          <a:p>
            <a:r>
              <a:rPr lang="zh-TW" altLang="en-US" sz="1800" dirty="0"/>
              <a:t>未來當 </a:t>
            </a:r>
            <a:r>
              <a:rPr lang="en-US" altLang="zh-TW" sz="1800" dirty="0"/>
              <a:t>test function </a:t>
            </a:r>
            <a:r>
              <a:rPr lang="zh-TW" altLang="en-US" sz="1800" dirty="0"/>
              <a:t>被執行起來的過程中，</a:t>
            </a:r>
            <a:r>
              <a:rPr lang="en-US" altLang="zh-TW" sz="1800" dirty="0" err="1"/>
              <a:t>pytest.fixture</a:t>
            </a:r>
            <a:r>
              <a:rPr lang="en-US" altLang="zh-TW" sz="1800" dirty="0"/>
              <a:t> </a:t>
            </a:r>
            <a:r>
              <a:rPr lang="zh-TW" altLang="en-US" sz="1800" dirty="0"/>
              <a:t>會自動把這個 </a:t>
            </a:r>
            <a:r>
              <a:rPr lang="en-US" altLang="zh-TW" sz="1800" dirty="0" err="1"/>
              <a:t>input_value</a:t>
            </a:r>
            <a:r>
              <a:rPr lang="zh-TW" altLang="en-US" sz="1800" dirty="0"/>
              <a:t> 當參數塞給 </a:t>
            </a:r>
            <a:r>
              <a:rPr lang="en-US" altLang="zh-TW" sz="1800" dirty="0"/>
              <a:t>test function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E9C38B-A085-4A75-BF8E-494A0CF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75" y="823911"/>
            <a:ext cx="7104483" cy="556260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DA2FF7-84BF-49E1-838B-22F1F09BD43D}"/>
              </a:ext>
            </a:extLst>
          </p:cNvPr>
          <p:cNvSpPr/>
          <p:nvPr/>
        </p:nvSpPr>
        <p:spPr>
          <a:xfrm>
            <a:off x="7272338" y="2500313"/>
            <a:ext cx="809626" cy="27622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B41B8507-2A49-4CE7-84C8-0F5E2D4DE52B}"/>
              </a:ext>
            </a:extLst>
          </p:cNvPr>
          <p:cNvCxnSpPr>
            <a:endCxn id="9" idx="0"/>
          </p:cNvCxnSpPr>
          <p:nvPr/>
        </p:nvCxnSpPr>
        <p:spPr>
          <a:xfrm>
            <a:off x="6548438" y="1966913"/>
            <a:ext cx="1128713" cy="533400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4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F001AC8-CB64-458D-B4A3-EA161765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Fixture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function</a:t>
            </a:r>
            <a:r>
              <a:rPr lang="zh-TW" altLang="en-US" dirty="0"/>
              <a:t>，通常是 </a:t>
            </a:r>
            <a:r>
              <a:rPr lang="en-US" altLang="zh-TW" dirty="0"/>
              <a:t>test function </a:t>
            </a:r>
            <a:r>
              <a:rPr lang="zh-TW" altLang="en-US" dirty="0"/>
              <a:t>之前會被執行起來。可以用來餵 </a:t>
            </a:r>
            <a:r>
              <a:rPr lang="en-US" altLang="zh-TW" dirty="0"/>
              <a:t>data </a:t>
            </a:r>
            <a:r>
              <a:rPr lang="zh-TW" altLang="en-US" dirty="0"/>
              <a:t>給 </a:t>
            </a:r>
            <a:r>
              <a:rPr lang="en-US" altLang="zh-TW" dirty="0"/>
              <a:t>test function</a:t>
            </a:r>
            <a:r>
              <a:rPr lang="zh-TW" altLang="en-US" dirty="0"/>
              <a:t>，例如資料庫連線資料，</a:t>
            </a:r>
            <a:r>
              <a:rPr lang="en-US" altLang="zh-TW" dirty="0"/>
              <a:t>URLS….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35E4FEA-C18E-4D05-89AB-AD78F5F83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84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96F88-7779-4612-8AC2-A092C0A3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Lab 8.1.5: </a:t>
            </a:r>
            <a:r>
              <a:rPr lang="zh-TW" altLang="en-US" sz="4800" dirty="0"/>
              <a:t>請把 </a:t>
            </a:r>
            <a:r>
              <a:rPr lang="en-US" altLang="zh-TW" sz="4800" dirty="0"/>
              <a:t>test_fixture_more.py </a:t>
            </a:r>
            <a:r>
              <a:rPr lang="zh-TW" altLang="en-US" sz="4800" dirty="0"/>
              <a:t>執行起來，並且觀察其行為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12DE141-186E-4E97-A735-B14AAAF5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41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E356B7-513B-4E7E-8075-A4E391EFD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99" y="0"/>
            <a:ext cx="9505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FAF34-4A2A-4A38-9F8E-DDDCCCF9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77" y="-238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除了正確答案，我們另外新增幾個指令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E4DCD-F406-40F5-9E0D-227A8272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72" y="661509"/>
            <a:ext cx="7039156" cy="596694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304DEF88-9AC1-4D8E-8523-F3500D9A07E8}"/>
              </a:ext>
            </a:extLst>
          </p:cNvPr>
          <p:cNvSpPr/>
          <p:nvPr/>
        </p:nvSpPr>
        <p:spPr>
          <a:xfrm>
            <a:off x="2667000" y="3048000"/>
            <a:ext cx="5562600" cy="80962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90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88388-ED04-4516-A3DA-C824AEFF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Pytest</a:t>
            </a:r>
            <a:r>
              <a:rPr lang="en-US" altLang="zh-TW" dirty="0"/>
              <a:t> fixture </a:t>
            </a:r>
            <a:r>
              <a:rPr lang="zh-TW" altLang="en-US" dirty="0"/>
              <a:t>行為大剖析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C865A-F763-420C-B642-5DA7AA63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 a basic level, test function request fixtures by declaring them as arguments </a:t>
            </a:r>
            <a:r>
              <a:rPr lang="en-US" altLang="zh-TW" dirty="0">
                <a:solidFill>
                  <a:srgbClr val="00B0F0"/>
                </a:solidFill>
              </a:rPr>
              <a:t>(test function </a:t>
            </a:r>
            <a:r>
              <a:rPr lang="zh-TW" altLang="en-US" dirty="0">
                <a:solidFill>
                  <a:srgbClr val="00B0F0"/>
                </a:solidFill>
              </a:rPr>
              <a:t>使用或叫用 </a:t>
            </a:r>
            <a:r>
              <a:rPr lang="en-US" altLang="zh-TW" dirty="0">
                <a:solidFill>
                  <a:srgbClr val="00B0F0"/>
                </a:solidFill>
              </a:rPr>
              <a:t>fixtures</a:t>
            </a:r>
            <a:r>
              <a:rPr lang="zh-TW" altLang="en-US" dirty="0">
                <a:solidFill>
                  <a:srgbClr val="00B0F0"/>
                </a:solidFill>
              </a:rPr>
              <a:t> 的方式就是把它們宣告在 </a:t>
            </a:r>
            <a:r>
              <a:rPr lang="en-US" altLang="zh-TW" dirty="0">
                <a:solidFill>
                  <a:srgbClr val="00B0F0"/>
                </a:solidFill>
              </a:rPr>
              <a:t>test function </a:t>
            </a:r>
            <a:r>
              <a:rPr lang="zh-TW" altLang="en-US" dirty="0">
                <a:solidFill>
                  <a:srgbClr val="00B0F0"/>
                </a:solidFill>
              </a:rPr>
              <a:t>的參數中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</a:p>
          <a:p>
            <a:r>
              <a:rPr lang="en-US" altLang="zh-TW" dirty="0"/>
              <a:t>we have to list those fixtures as parameters in the test function’s “signature” (which is the </a:t>
            </a:r>
            <a:r>
              <a:rPr lang="en-US" altLang="zh-TW" dirty="0">
                <a:solidFill>
                  <a:srgbClr val="00B0F0"/>
                </a:solidFill>
              </a:rPr>
              <a:t>def </a:t>
            </a:r>
            <a:r>
              <a:rPr lang="en-US" altLang="zh-TW" dirty="0" err="1">
                <a:solidFill>
                  <a:srgbClr val="00B0F0"/>
                </a:solidFill>
              </a:rPr>
              <a:t>test_something</a:t>
            </a:r>
            <a:r>
              <a:rPr lang="en-US" altLang="zh-TW" dirty="0">
                <a:solidFill>
                  <a:srgbClr val="00B0F0"/>
                </a:solidFill>
              </a:rPr>
              <a:t>(blah, stuff, more): </a:t>
            </a:r>
            <a:r>
              <a:rPr lang="en-US" altLang="zh-TW" dirty="0"/>
              <a:t>line </a:t>
            </a:r>
            <a:r>
              <a:rPr lang="zh-TW" altLang="en-US" dirty="0">
                <a:solidFill>
                  <a:srgbClr val="00B0F0"/>
                </a:solidFill>
              </a:rPr>
              <a:t>你可以連續呼叫多個 </a:t>
            </a:r>
            <a:r>
              <a:rPr lang="en-US" altLang="zh-TW" dirty="0">
                <a:solidFill>
                  <a:srgbClr val="00B0F0"/>
                </a:solidFill>
              </a:rPr>
              <a:t>fixtures</a:t>
            </a:r>
            <a:r>
              <a:rPr lang="en-US" altLang="zh-TW" dirty="0"/>
              <a:t>).</a:t>
            </a:r>
          </a:p>
          <a:p>
            <a:r>
              <a:rPr lang="zh-TW" altLang="en-US" dirty="0"/>
              <a:t>當 </a:t>
            </a:r>
            <a:r>
              <a:rPr lang="en-US" altLang="zh-TW" dirty="0" err="1"/>
              <a:t>pytest</a:t>
            </a:r>
            <a:r>
              <a:rPr lang="en-US" altLang="zh-TW" dirty="0"/>
              <a:t> </a:t>
            </a:r>
            <a:r>
              <a:rPr lang="zh-TW" altLang="en-US" dirty="0"/>
              <a:t>運行</a:t>
            </a:r>
            <a:r>
              <a:rPr lang="en-US" altLang="zh-TW" dirty="0"/>
              <a:t>test function </a:t>
            </a:r>
            <a:r>
              <a:rPr lang="zh-TW" altLang="en-US" dirty="0"/>
              <a:t>時，它會查看該測試函數 </a:t>
            </a:r>
            <a:r>
              <a:rPr lang="en-US" altLang="zh-TW" dirty="0"/>
              <a:t>signature</a:t>
            </a:r>
            <a:r>
              <a:rPr lang="zh-TW" altLang="en-US" dirty="0"/>
              <a:t>中的參數，然後搜索與這些參數同名的</a:t>
            </a:r>
            <a:r>
              <a:rPr lang="en-US" altLang="zh-TW" dirty="0"/>
              <a:t>fixtures</a:t>
            </a:r>
            <a:r>
              <a:rPr lang="zh-TW" altLang="en-US" dirty="0"/>
              <a:t>。一旦 </a:t>
            </a:r>
            <a:r>
              <a:rPr lang="en-US" altLang="zh-TW" dirty="0" err="1"/>
              <a:t>pytest</a:t>
            </a:r>
            <a:r>
              <a:rPr lang="en-US" altLang="zh-TW" dirty="0"/>
              <a:t> </a:t>
            </a:r>
            <a:r>
              <a:rPr lang="zh-TW" altLang="en-US" dirty="0"/>
              <a:t>找到它們，它就會運行這些 </a:t>
            </a:r>
            <a:r>
              <a:rPr lang="en-US" altLang="zh-TW" dirty="0"/>
              <a:t>fixtures</a:t>
            </a:r>
            <a:r>
              <a:rPr lang="zh-TW" altLang="en-US" dirty="0"/>
              <a:t>，捕獲它們返回的內容（如果有的話），並將這些對像作為參數傳遞到測試函數中。</a:t>
            </a:r>
          </a:p>
        </p:txBody>
      </p:sp>
    </p:spTree>
    <p:extLst>
      <p:ext uri="{BB962C8B-B14F-4D97-AF65-F5344CB8AC3E}">
        <p14:creationId xmlns:p14="http://schemas.microsoft.com/office/powerpoint/2010/main" val="986052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96F88-7779-4612-8AC2-A092C0A3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Lab 8.1.5: </a:t>
            </a:r>
            <a:r>
              <a:rPr lang="zh-TW" altLang="en-US" sz="4800" dirty="0"/>
              <a:t>請把 </a:t>
            </a:r>
            <a:r>
              <a:rPr lang="en-US" altLang="zh-TW" sz="4800" dirty="0"/>
              <a:t>test_fixture_more2.py </a:t>
            </a:r>
            <a:r>
              <a:rPr lang="zh-TW" altLang="en-US" sz="4800" dirty="0"/>
              <a:t>執行起來，並且觀察其行為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12DE141-186E-4E97-A735-B14AAAF5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21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9F6661-7B71-400D-80E4-1EF765C9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Fixture scope in a nutshell.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DECF1C-BFD2-4BE8-8805-6D0576D5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3" y="1864846"/>
            <a:ext cx="9629490" cy="48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0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C48B643-59FF-4361-AFF7-69D4F6B2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通常你得在執行 </a:t>
            </a:r>
            <a:r>
              <a:rPr lang="en-US" altLang="zh-TW" sz="4800" dirty="0"/>
              <a:t>test function </a:t>
            </a:r>
            <a:r>
              <a:rPr lang="zh-TW" altLang="en-US" sz="4800" dirty="0"/>
              <a:t>之後好好地 </a:t>
            </a:r>
            <a:r>
              <a:rPr lang="en-US" altLang="zh-TW" sz="4800" dirty="0"/>
              <a:t>cleanup</a:t>
            </a:r>
            <a:r>
              <a:rPr lang="zh-TW" altLang="en-US" sz="4800" dirty="0"/>
              <a:t> </a:t>
            </a:r>
            <a:br>
              <a:rPr lang="en-US" altLang="zh-TW" sz="4800" dirty="0"/>
            </a:br>
            <a:r>
              <a:rPr lang="en-US" altLang="zh-TW" sz="4800" dirty="0"/>
              <a:t>One of the default fixture </a:t>
            </a:r>
            <a:r>
              <a:rPr lang="en-US" altLang="zh-TW" dirty="0">
                <a:solidFill>
                  <a:srgbClr val="00B0F0"/>
                </a:solidFill>
              </a:rPr>
              <a:t>yield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63C488-BDD2-4AB9-BA63-20183885C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64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A296F88-7779-4612-8AC2-A092C0A3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Lab 8.1.7: </a:t>
            </a:r>
            <a:r>
              <a:rPr lang="zh-TW" altLang="en-US" sz="4800" dirty="0"/>
              <a:t>請把 </a:t>
            </a:r>
            <a:r>
              <a:rPr lang="en-US" altLang="zh-TW" sz="4800" dirty="0"/>
              <a:t>test_yield.py </a:t>
            </a:r>
            <a:r>
              <a:rPr lang="zh-TW" altLang="en-US" sz="4800" dirty="0"/>
              <a:t>執行起來，並且觀察其行為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12DE141-186E-4E97-A735-B14AAAF5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7649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0AD9D5-529A-4C4D-9EEF-CD6FF521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0" y="38328"/>
            <a:ext cx="84645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CCE8C7-E1D7-49D0-A0B7-D5F66E570DE9}"/>
              </a:ext>
            </a:extLst>
          </p:cNvPr>
          <p:cNvSpPr txBox="1"/>
          <p:nvPr/>
        </p:nvSpPr>
        <p:spPr>
          <a:xfrm>
            <a:off x="9933109" y="4670558"/>
            <a:ext cx="193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沒有什麼輸出</a:t>
            </a: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are the </a:t>
            </a:r>
            <a:b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 messages?</a:t>
            </a:r>
            <a:endParaRPr lang="zh-TW" altLang="en-US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B811DC9E-38B9-498E-BDFB-752A14C55D52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5322137" y="5132223"/>
            <a:ext cx="4610972" cy="1087886"/>
          </a:xfrm>
          <a:prstGeom prst="curved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57ADE2-AD50-460B-AB9F-F6706024D347}"/>
              </a:ext>
            </a:extLst>
          </p:cNvPr>
          <p:cNvSpPr txBox="1"/>
          <p:nvPr/>
        </p:nvSpPr>
        <p:spPr>
          <a:xfrm>
            <a:off x="9822687" y="285727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yield</a:t>
            </a: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what?</a:t>
            </a:r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3C9A3511-81B8-4E19-9D6A-50F73941240D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2004019" y="1854124"/>
            <a:ext cx="7818669" cy="1187814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62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FD3F1D-F978-4E11-9404-07420435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81" y="646609"/>
            <a:ext cx="12192000" cy="4371134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2FDB070-017E-4425-9D80-592DA3AA16B3}"/>
              </a:ext>
            </a:extLst>
          </p:cNvPr>
          <p:cNvSpPr/>
          <p:nvPr/>
        </p:nvSpPr>
        <p:spPr>
          <a:xfrm>
            <a:off x="5240005" y="908924"/>
            <a:ext cx="2940316" cy="39970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2EA344-7AB7-41DF-A7D6-98D7E5D9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68" y="5865290"/>
            <a:ext cx="6115050" cy="866775"/>
          </a:xfrm>
          <a:prstGeom prst="rect">
            <a:avLst/>
          </a:prstGeom>
        </p:spPr>
      </p:pic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2007B9B6-C2A0-4FA4-84E7-B0EA4046BC32}"/>
              </a:ext>
            </a:extLst>
          </p:cNvPr>
          <p:cNvCxnSpPr>
            <a:stCxn id="4" idx="0"/>
          </p:cNvCxnSpPr>
          <p:nvPr/>
        </p:nvCxnSpPr>
        <p:spPr>
          <a:xfrm rot="5400000" flipH="1" flipV="1">
            <a:off x="4112432" y="2525637"/>
            <a:ext cx="4633314" cy="2045993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86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3F2B0BB-E2E6-4936-BB95-9C8CE523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yield fixture</a:t>
            </a:r>
            <a:r>
              <a:rPr lang="zh-TW" altLang="en-US" dirty="0"/>
              <a:t>的行為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703DA70-F51C-4EEE-AF0B-BAF635F6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寫好你的 </a:t>
            </a:r>
            <a:r>
              <a:rPr lang="en-US" altLang="zh-TW" dirty="0"/>
              <a:t>setup/tear down fixture function</a:t>
            </a:r>
          </a:p>
          <a:p>
            <a:r>
              <a:rPr lang="zh-TW" altLang="en-US" dirty="0"/>
              <a:t>把它當參數傳到你的 </a:t>
            </a:r>
            <a:r>
              <a:rPr lang="en-US" altLang="zh-TW" dirty="0"/>
              <a:t>test function 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</a:p>
          <a:p>
            <a:r>
              <a:rPr lang="en-US" altLang="zh-TW" dirty="0">
                <a:solidFill>
                  <a:srgbClr val="00B0F0"/>
                </a:solidFill>
              </a:rPr>
              <a:t>yield </a:t>
            </a:r>
            <a:r>
              <a:rPr lang="zh-TW" altLang="en-US" dirty="0">
                <a:solidFill>
                  <a:srgbClr val="00B0F0"/>
                </a:solidFill>
              </a:rPr>
              <a:t>後面可以帶個物件，把物件傳給你的 </a:t>
            </a:r>
            <a:r>
              <a:rPr lang="en-US" altLang="zh-TW" dirty="0">
                <a:solidFill>
                  <a:srgbClr val="00B0F0"/>
                </a:solidFill>
              </a:rPr>
              <a:t>test function X</a:t>
            </a:r>
          </a:p>
          <a:p>
            <a:r>
              <a:rPr lang="zh-TW" altLang="en-US" dirty="0"/>
              <a:t>當 </a:t>
            </a:r>
            <a:r>
              <a:rPr lang="en-US" altLang="zh-TW" dirty="0" err="1"/>
              <a:t>pytest</a:t>
            </a:r>
            <a:r>
              <a:rPr lang="en-US" altLang="zh-TW" dirty="0"/>
              <a:t> </a:t>
            </a:r>
            <a:r>
              <a:rPr lang="zh-TW" altLang="en-US" dirty="0"/>
              <a:t>把 </a:t>
            </a:r>
            <a:r>
              <a:rPr lang="en-US" altLang="zh-TW" dirty="0"/>
              <a:t>test function </a:t>
            </a:r>
            <a:r>
              <a:rPr lang="zh-TW" altLang="en-US" dirty="0"/>
              <a:t>執行起來</a:t>
            </a:r>
            <a:endParaRPr lang="en-US" altLang="zh-TW" dirty="0"/>
          </a:p>
          <a:p>
            <a:r>
              <a:rPr lang="zh-TW" altLang="en-US" dirty="0"/>
              <a:t>你的 </a:t>
            </a:r>
            <a:r>
              <a:rPr lang="en-US" altLang="zh-TW" dirty="0"/>
              <a:t>setup/tear down fixture function </a:t>
            </a:r>
            <a:r>
              <a:rPr lang="zh-TW" altLang="en-US" dirty="0"/>
              <a:t>會先被執行起來</a:t>
            </a:r>
            <a:endParaRPr lang="en-US" altLang="zh-TW" dirty="0"/>
          </a:p>
          <a:p>
            <a:r>
              <a:rPr lang="zh-TW" altLang="en-US" dirty="0"/>
              <a:t>當執行到 </a:t>
            </a:r>
            <a:r>
              <a:rPr lang="en-US" altLang="zh-TW" dirty="0"/>
              <a:t>yield keyword </a:t>
            </a:r>
            <a:r>
              <a:rPr lang="zh-TW" altLang="en-US" dirty="0"/>
              <a:t>的時候， </a:t>
            </a:r>
            <a:r>
              <a:rPr lang="en-US" altLang="zh-TW" dirty="0"/>
              <a:t>yield </a:t>
            </a:r>
            <a:r>
              <a:rPr lang="zh-TW" altLang="en-US" dirty="0"/>
              <a:t>會取代成 </a:t>
            </a:r>
            <a:r>
              <a:rPr lang="en-US" altLang="zh-TW" dirty="0"/>
              <a:t>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481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6CC39C-9358-4F22-B9F4-2DC92618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Lab 8.1.9: </a:t>
            </a:r>
            <a:r>
              <a:rPr lang="zh-TW" altLang="en-US" sz="3600" dirty="0"/>
              <a:t>給你兩個檔案 </a:t>
            </a:r>
            <a:r>
              <a:rPr lang="en-US" altLang="zh-TW" sz="3600" dirty="0"/>
              <a:t>file_handler.py </a:t>
            </a:r>
            <a:r>
              <a:rPr lang="zh-TW" altLang="en-US" sz="3600" dirty="0"/>
              <a:t>以及 </a:t>
            </a:r>
            <a:r>
              <a:rPr lang="en-US" altLang="zh-TW" sz="3600" dirty="0"/>
              <a:t>test_file_handling.py</a:t>
            </a:r>
            <a:r>
              <a:rPr lang="zh-TW" altLang="en-US" sz="3600" dirty="0"/>
              <a:t>。</a:t>
            </a:r>
            <a:br>
              <a:rPr lang="en-US" altLang="zh-TW" sz="3600" dirty="0"/>
            </a:br>
            <a:br>
              <a:rPr lang="en-US" altLang="zh-TW" sz="3600" dirty="0"/>
            </a:br>
            <a:r>
              <a:rPr lang="zh-TW" altLang="en-US" sz="3600" dirty="0"/>
              <a:t>請你完成其 </a:t>
            </a:r>
            <a:r>
              <a:rPr lang="en-US" altLang="zh-TW" sz="3600" dirty="0"/>
              <a:t>fixture </a:t>
            </a:r>
            <a:r>
              <a:rPr lang="en-US" altLang="zh-TW" sz="3600" dirty="0" err="1">
                <a:solidFill>
                  <a:srgbClr val="00B0F0"/>
                </a:solidFill>
              </a:rPr>
              <a:t>temp_file</a:t>
            </a:r>
            <a:r>
              <a:rPr lang="en-US" altLang="zh-TW" sz="3600" dirty="0">
                <a:solidFill>
                  <a:srgbClr val="00B0F0"/>
                </a:solidFill>
              </a:rPr>
              <a:t> </a:t>
            </a:r>
            <a:r>
              <a:rPr lang="zh-TW" altLang="en-US" sz="3600" dirty="0"/>
              <a:t>來幫所有的 </a:t>
            </a:r>
            <a:r>
              <a:rPr lang="en-US" altLang="zh-TW" sz="3600" dirty="0"/>
              <a:t>test cases </a:t>
            </a:r>
            <a:r>
              <a:rPr lang="zh-TW" altLang="en-US" sz="3600" dirty="0"/>
              <a:t>自動建立暫存檔，以及移除暫存檔 </a:t>
            </a:r>
            <a:br>
              <a:rPr lang="en-US" altLang="zh-TW" sz="3600" dirty="0"/>
            </a:br>
            <a:br>
              <a:rPr lang="en-US" altLang="zh-TW" sz="3600" dirty="0"/>
            </a:br>
            <a:r>
              <a:rPr lang="en-US" altLang="zh-TW" sz="3600" dirty="0">
                <a:solidFill>
                  <a:srgbClr val="0070C0"/>
                </a:solidFill>
              </a:rPr>
              <a:t>(</a:t>
            </a:r>
            <a:r>
              <a:rPr lang="zh-TW" altLang="en-US" sz="3600" dirty="0">
                <a:solidFill>
                  <a:srgbClr val="0070C0"/>
                </a:solidFill>
              </a:rPr>
              <a:t>請看下一頁解說，答案在隱藏頁</a:t>
            </a:r>
            <a:r>
              <a:rPr lang="en-US" altLang="zh-TW" sz="3600" dirty="0">
                <a:solidFill>
                  <a:srgbClr val="0070C0"/>
                </a:solidFill>
              </a:rPr>
              <a:t>)</a:t>
            </a:r>
            <a:endParaRPr lang="zh-TW" altLang="en-US" sz="3600" dirty="0">
              <a:solidFill>
                <a:srgbClr val="0070C0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8174A0-6990-41BB-BCC1-1E3A19078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4023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062AAC8-7BA1-4B1E-8332-DE1FCC84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21" y="0"/>
            <a:ext cx="1145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51FF32-0CF2-46EC-98B1-A0010EE3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424302"/>
            <a:ext cx="10515600" cy="2852737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你應該很好奇，</a:t>
            </a:r>
            <a:r>
              <a:rPr lang="en-US" altLang="zh-TW" sz="4000" dirty="0"/>
              <a:t>Test Code</a:t>
            </a:r>
            <a:r>
              <a:rPr lang="zh-TW" altLang="en-US" sz="4000" dirty="0"/>
              <a:t> 通常都是我自己寫的。我其實都知道自己呼叫了 </a:t>
            </a:r>
            <a:r>
              <a:rPr lang="en-US" altLang="zh-TW" sz="4000" dirty="0"/>
              <a:t>FUT</a:t>
            </a:r>
            <a:r>
              <a:rPr lang="zh-TW" altLang="en-US" sz="4000" dirty="0"/>
              <a:t> </a:t>
            </a:r>
            <a:r>
              <a:rPr lang="en-US" altLang="zh-TW" sz="4000" dirty="0"/>
              <a:t>(functions under test) </a:t>
            </a:r>
            <a:r>
              <a:rPr lang="zh-TW" altLang="en-US" sz="4000" dirty="0"/>
              <a:t>幾次，傳了什麼參數，為何還要 </a:t>
            </a:r>
            <a:r>
              <a:rPr lang="en-US" altLang="zh-TW" sz="4000" dirty="0"/>
              <a:t>verify </a:t>
            </a:r>
            <a:r>
              <a:rPr lang="zh-TW" altLang="en-US" sz="4000" dirty="0"/>
              <a:t>這些東西</a:t>
            </a:r>
            <a:r>
              <a:rPr lang="en-US" altLang="zh-TW" sz="4000" dirty="0"/>
              <a:t>?</a:t>
            </a:r>
            <a:endParaRPr lang="zh-TW" altLang="en-US" sz="40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19D5979-C33E-4C1B-A0F9-27301F6A1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401621"/>
            <a:ext cx="10515600" cy="688029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12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5743DF4-0BA8-4B1C-873D-643B9260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18" y="0"/>
            <a:ext cx="985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76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32AA0-715C-4C37-919B-8F90A765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 all </a:t>
            </a:r>
            <a:r>
              <a:rPr lang="en-US" altLang="zh-TW" dirty="0" err="1"/>
              <a:t>pytest</a:t>
            </a:r>
            <a:r>
              <a:rPr lang="en-US" altLang="zh-TW" dirty="0"/>
              <a:t> fixtures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EB9DF4-F76B-48EB-B30B-AC504FDF2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58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AC7F8C4-AA7B-40BF-A7DF-E48162CA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9" y="0"/>
            <a:ext cx="8906682" cy="6858000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0AA05A3-355E-45D2-BA2C-A2BCD8AA8ECA}"/>
              </a:ext>
            </a:extLst>
          </p:cNvPr>
          <p:cNvSpPr/>
          <p:nvPr/>
        </p:nvSpPr>
        <p:spPr>
          <a:xfrm>
            <a:off x="5240005" y="421610"/>
            <a:ext cx="2305164" cy="25734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843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E22713F-1C6F-431E-BEFC-6A8ADDAD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07" y="0"/>
            <a:ext cx="9247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61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4D16DA-7523-4E62-857D-C37E59F4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07" y="0"/>
            <a:ext cx="10312070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DC4CC424-0E1B-4A64-B2BC-3EAA7C52DBD3}"/>
              </a:ext>
            </a:extLst>
          </p:cNvPr>
          <p:cNvSpPr/>
          <p:nvPr/>
        </p:nvSpPr>
        <p:spPr>
          <a:xfrm>
            <a:off x="1565978" y="1303157"/>
            <a:ext cx="1483847" cy="427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9C2F822-8DDA-4C99-B226-7025BE87729E}"/>
              </a:ext>
            </a:extLst>
          </p:cNvPr>
          <p:cNvSpPr/>
          <p:nvPr/>
        </p:nvSpPr>
        <p:spPr>
          <a:xfrm>
            <a:off x="1833363" y="5419782"/>
            <a:ext cx="3992515" cy="427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819299-5583-4D7F-A17B-F326512FFE68}"/>
              </a:ext>
            </a:extLst>
          </p:cNvPr>
          <p:cNvSpPr txBox="1"/>
          <p:nvPr/>
        </p:nvSpPr>
        <p:spPr>
          <a:xfrm>
            <a:off x="124123" y="461032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你自行定義</a:t>
            </a:r>
            <a:endParaRPr lang="en-US" altLang="zh-TW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fixtures</a:t>
            </a:r>
            <a:endParaRPr lang="zh-TW" altLang="en-US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65D4A0F2-DDB1-421D-A33C-3AC4D2EC8961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1125117" y="4925079"/>
            <a:ext cx="376666" cy="1039826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38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7052BA5-7D21-4B83-B544-8BDF79F7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8.2 </a:t>
            </a:r>
            <a:r>
              <a:rPr lang="zh-TW" altLang="en-US" dirty="0"/>
              <a:t>請執行 </a:t>
            </a:r>
            <a:r>
              <a:rPr lang="en-US" altLang="zh-TW" dirty="0"/>
              <a:t>test_spy.py </a:t>
            </a:r>
            <a:r>
              <a:rPr lang="zh-TW" altLang="en-US" dirty="0"/>
              <a:t>並且觀察它的行為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3AF2A9-EC39-474B-8832-A09B730C2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482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7371965-0D64-4E22-A663-8514EEFB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67" y="86916"/>
            <a:ext cx="10515600" cy="1325563"/>
          </a:xfrm>
        </p:spPr>
        <p:txBody>
          <a:bodyPr/>
          <a:lstStyle/>
          <a:p>
            <a:r>
              <a:rPr lang="zh-TW" altLang="en-US" dirty="0"/>
              <a:t>利用 </a:t>
            </a:r>
            <a:r>
              <a:rPr lang="en-US" altLang="zh-TW" dirty="0"/>
              <a:t>fixture </a:t>
            </a:r>
            <a:r>
              <a:rPr lang="en-US" altLang="zh-TW" dirty="0">
                <a:solidFill>
                  <a:srgbClr val="FFFF00"/>
                </a:solidFill>
              </a:rPr>
              <a:t>mocker</a:t>
            </a:r>
            <a:r>
              <a:rPr lang="en-US" altLang="zh-TW" dirty="0"/>
              <a:t> </a:t>
            </a:r>
            <a:r>
              <a:rPr lang="zh-TW" altLang="en-US" dirty="0"/>
              <a:t>來使用 </a:t>
            </a:r>
            <a:r>
              <a:rPr lang="en-US" altLang="zh-TW" dirty="0"/>
              <a:t>spy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基本上與 </a:t>
            </a:r>
            <a:r>
              <a:rPr lang="en-US" altLang="zh-TW" dirty="0" err="1">
                <a:solidFill>
                  <a:srgbClr val="FF0000"/>
                </a:solidFill>
              </a:rPr>
              <a:t>mock.patch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有同樣的 </a:t>
            </a:r>
            <a:r>
              <a:rPr lang="en-US" altLang="zh-TW" dirty="0">
                <a:solidFill>
                  <a:srgbClr val="FF0000"/>
                </a:solidFill>
              </a:rPr>
              <a:t>API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1DDBE6E-78C8-4861-878A-F0814AD83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838" y="2809875"/>
            <a:ext cx="4271962" cy="3367088"/>
          </a:xfrm>
        </p:spPr>
        <p:txBody>
          <a:bodyPr>
            <a:normAutofit fontScale="92500"/>
          </a:bodyPr>
          <a:lstStyle/>
          <a:p>
            <a:r>
              <a:rPr lang="en-US" altLang="zh-TW" dirty="0" err="1"/>
              <a:t>pytest</a:t>
            </a:r>
            <a:r>
              <a:rPr lang="en-US" altLang="zh-TW" dirty="0"/>
              <a:t> </a:t>
            </a:r>
            <a:r>
              <a:rPr lang="zh-TW" altLang="en-US" dirty="0"/>
              <a:t>在幫你執行 </a:t>
            </a:r>
            <a:r>
              <a:rPr lang="en-US" altLang="zh-TW" dirty="0" err="1"/>
              <a:t>test_spy_method</a:t>
            </a:r>
            <a:r>
              <a:rPr lang="en-US" altLang="zh-TW" dirty="0"/>
              <a:t> </a:t>
            </a:r>
            <a:r>
              <a:rPr lang="zh-TW" altLang="en-US" dirty="0"/>
              <a:t>時看到有參數，它會去找看看對應的 </a:t>
            </a:r>
            <a:r>
              <a:rPr lang="en-US" altLang="zh-TW" dirty="0"/>
              <a:t>fixture</a:t>
            </a:r>
          </a:p>
          <a:p>
            <a:r>
              <a:rPr lang="zh-TW" altLang="en-US" dirty="0"/>
              <a:t>你可以指定某個真實物件然後，</a:t>
            </a:r>
            <a:r>
              <a:rPr lang="en-US" altLang="zh-TW" dirty="0"/>
              <a:t>spy</a:t>
            </a:r>
            <a:r>
              <a:rPr lang="zh-TW" altLang="en-US" dirty="0"/>
              <a:t> 某個 </a:t>
            </a:r>
            <a:r>
              <a:rPr lang="en-US" altLang="zh-TW" dirty="0"/>
              <a:t>method</a:t>
            </a:r>
          </a:p>
          <a:p>
            <a:r>
              <a:rPr lang="zh-TW" altLang="en-US" dirty="0"/>
              <a:t>沒有的話，</a:t>
            </a:r>
            <a:r>
              <a:rPr lang="en-US" altLang="zh-TW" dirty="0" err="1"/>
              <a:t>pytest</a:t>
            </a:r>
            <a:r>
              <a:rPr lang="zh-TW" altLang="en-US" dirty="0"/>
              <a:t> 會跟你噴錯誤 </a:t>
            </a:r>
            <a:r>
              <a:rPr lang="en-US" altLang="zh-TW" dirty="0"/>
              <a:t>!!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F8130F-ED33-46E7-9E4E-50F42976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7" y="1533326"/>
            <a:ext cx="6310312" cy="493593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A62E94-CF73-4DB6-8601-7E62695CE7F5}"/>
              </a:ext>
            </a:extLst>
          </p:cNvPr>
          <p:cNvSpPr/>
          <p:nvPr/>
        </p:nvSpPr>
        <p:spPr>
          <a:xfrm>
            <a:off x="3167064" y="3278981"/>
            <a:ext cx="914400" cy="30003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7970B2-779D-4FDE-8579-921968385E60}"/>
              </a:ext>
            </a:extLst>
          </p:cNvPr>
          <p:cNvSpPr txBox="1"/>
          <p:nvPr/>
        </p:nvSpPr>
        <p:spPr>
          <a:xfrm>
            <a:off x="7534275" y="1675884"/>
            <a:ext cx="302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pytest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-mock</a:t>
            </a:r>
            <a:r>
              <a:rPr lang="zh-TW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內建的 </a:t>
            </a:r>
            <a:r>
              <a:rPr lang="en-US" altLang="zh-TW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fixture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32516A77-7CAC-4D17-9513-393969982A2B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081473" y="1860550"/>
            <a:ext cx="3452803" cy="1418430"/>
          </a:xfrm>
          <a:prstGeom prst="curved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91E2E4CF-53A9-4864-811E-DE8FA1DD6A43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4752976" y="4493418"/>
            <a:ext cx="2328863" cy="626269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77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FF53B1-E72E-499A-9469-D6DD46FE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1666876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Lab 8.3 </a:t>
            </a:r>
            <a:r>
              <a:rPr lang="zh-TW" altLang="en-US" sz="4400" dirty="0"/>
              <a:t>請你下載 </a:t>
            </a:r>
            <a:r>
              <a:rPr lang="en-US" altLang="zh-TW" sz="4400" dirty="0"/>
              <a:t>Calculator.py</a:t>
            </a:r>
            <a:br>
              <a:rPr lang="en-US" altLang="zh-TW" sz="4400" dirty="0"/>
            </a:br>
            <a:r>
              <a:rPr lang="en-US" altLang="zh-TW" sz="4400" dirty="0"/>
              <a:t>Task to DO:</a:t>
            </a:r>
            <a:r>
              <a:rPr lang="zh-TW" altLang="en-US" sz="4400" dirty="0"/>
              <a:t>  </a:t>
            </a:r>
            <a:r>
              <a:rPr lang="en-US" altLang="zh-TW" sz="4400" dirty="0"/>
              <a:t>(</a:t>
            </a:r>
            <a:r>
              <a:rPr lang="zh-TW" altLang="en-US" sz="4400" dirty="0"/>
              <a:t>請詳下一頁</a:t>
            </a:r>
            <a:r>
              <a:rPr lang="en-US" altLang="zh-TW" sz="4400" dirty="0"/>
              <a:t>)</a:t>
            </a:r>
            <a:br>
              <a:rPr lang="en-US" altLang="zh-TW" sz="4400" dirty="0"/>
            </a:br>
            <a:endParaRPr lang="zh-TW" altLang="en-US" sz="4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16D8D7-A51F-47FB-95D7-216135C5A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444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25775-98DC-411B-B00A-32DFAC71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463"/>
            <a:ext cx="10515600" cy="1325563"/>
          </a:xfrm>
        </p:spPr>
        <p:txBody>
          <a:bodyPr/>
          <a:lstStyle/>
          <a:p>
            <a:r>
              <a:rPr lang="zh-TW" altLang="en-US" dirty="0"/>
              <a:t>測試邏輯說明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41A21-58F8-4FDC-9FB8-17348C16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224149"/>
            <a:ext cx="7000875" cy="39147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F2AD36-9307-4F06-B7DC-A19A2F34DE1F}"/>
              </a:ext>
            </a:extLst>
          </p:cNvPr>
          <p:cNvSpPr txBox="1"/>
          <p:nvPr/>
        </p:nvSpPr>
        <p:spPr>
          <a:xfrm>
            <a:off x="8039101" y="1724026"/>
            <a:ext cx="3647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是的，真實的現場，這是你想要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測試的 </a:t>
            </a:r>
            <a:r>
              <a:rPr lang="en-US" altLang="zh-TW" dirty="0">
                <a:solidFill>
                  <a:srgbClr val="FFC000"/>
                </a:solidFill>
              </a:rPr>
              <a:t>function</a:t>
            </a:r>
          </a:p>
          <a:p>
            <a:r>
              <a:rPr lang="zh-TW" altLang="en-US" dirty="0">
                <a:solidFill>
                  <a:srgbClr val="FFC000"/>
                </a:solidFill>
              </a:rPr>
              <a:t>是的，這一塊程式碼常常會需要被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修改，可能還有迴圈等等問題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是的，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動不動</a:t>
            </a:r>
            <a:r>
              <a:rPr lang="zh-TW" altLang="en-US" dirty="0">
                <a:solidFill>
                  <a:srgbClr val="FFC000"/>
                </a:solidFill>
              </a:rPr>
              <a:t>就可能被改壞</a:t>
            </a: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ACB46AD7-3383-47AC-BA64-64DA70BC81B3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738813" y="2462690"/>
            <a:ext cx="2300288" cy="2166460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97A409-DA62-47CB-B255-80ED492ECB3C}"/>
              </a:ext>
            </a:extLst>
          </p:cNvPr>
          <p:cNvSpPr txBox="1"/>
          <p:nvPr/>
        </p:nvSpPr>
        <p:spPr>
          <a:xfrm>
            <a:off x="8001001" y="4086226"/>
            <a:ext cx="3445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所以，你要 </a:t>
            </a:r>
            <a:r>
              <a:rPr lang="en-US" altLang="zh-TW" dirty="0">
                <a:solidFill>
                  <a:srgbClr val="FFC000"/>
                </a:solidFill>
              </a:rPr>
              <a:t>Spy </a:t>
            </a:r>
            <a:r>
              <a:rPr lang="zh-TW" altLang="en-US" dirty="0">
                <a:solidFill>
                  <a:srgbClr val="FFC000"/>
                </a:solidFill>
              </a:rPr>
              <a:t>的其實是 </a:t>
            </a:r>
            <a:r>
              <a:rPr lang="en-US" altLang="zh-TW" dirty="0">
                <a:solidFill>
                  <a:srgbClr val="FFC000"/>
                </a:solidFill>
              </a:rPr>
              <a:t>add</a:t>
            </a:r>
          </a:p>
          <a:p>
            <a:r>
              <a:rPr lang="zh-TW" altLang="en-US" dirty="0">
                <a:solidFill>
                  <a:srgbClr val="FFC000"/>
                </a:solidFill>
              </a:rPr>
              <a:t>你想要知道 </a:t>
            </a:r>
            <a:r>
              <a:rPr lang="en-US" altLang="zh-TW" dirty="0" err="1">
                <a:solidFill>
                  <a:srgbClr val="FFC000"/>
                </a:solidFill>
              </a:rPr>
              <a:t>calculate_and_add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zh-TW" altLang="en-US" dirty="0">
                <a:solidFill>
                  <a:srgbClr val="FFC000"/>
                </a:solidFill>
              </a:rPr>
              <a:t>的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瘋狂演算法操作中，是否正確的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呼叫了 </a:t>
            </a:r>
            <a:r>
              <a:rPr lang="en-US" altLang="zh-TW" dirty="0">
                <a:solidFill>
                  <a:srgbClr val="FFC000"/>
                </a:solidFill>
              </a:rPr>
              <a:t>add</a:t>
            </a:r>
            <a:r>
              <a:rPr lang="zh-TW" altLang="en-US" dirty="0">
                <a:solidFill>
                  <a:srgbClr val="FFC000"/>
                </a:solidFill>
              </a:rPr>
              <a:t> 幾次</a:t>
            </a:r>
            <a:endParaRPr lang="en-US" altLang="zh-TW" dirty="0">
              <a:solidFill>
                <a:srgbClr val="FFC000"/>
              </a:solidFill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88B51A37-5759-4A4A-9384-A5CF451F1C3A}"/>
              </a:ext>
            </a:extLst>
          </p:cNvPr>
          <p:cNvCxnSpPr>
            <a:stCxn id="10" idx="1"/>
          </p:cNvCxnSpPr>
          <p:nvPr/>
        </p:nvCxnSpPr>
        <p:spPr>
          <a:xfrm rot="10800000">
            <a:off x="4576763" y="3990975"/>
            <a:ext cx="3424238" cy="695416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04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3DE88F-0768-49B5-A884-B60633C7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0"/>
            <a:ext cx="10515600" cy="1325563"/>
          </a:xfrm>
        </p:spPr>
        <p:txBody>
          <a:bodyPr/>
          <a:lstStyle/>
          <a:p>
            <a:r>
              <a:rPr lang="zh-TW" altLang="en-US" dirty="0"/>
              <a:t>請你把 </a:t>
            </a:r>
            <a:r>
              <a:rPr lang="en-US" altLang="zh-TW" dirty="0"/>
              <a:t>…………</a:t>
            </a:r>
            <a:r>
              <a:rPr lang="zh-TW" altLang="en-US" dirty="0"/>
              <a:t> 的部分用 </a:t>
            </a:r>
            <a:r>
              <a:rPr lang="en-US" altLang="zh-TW" dirty="0" err="1"/>
              <a:t>mocker.spy</a:t>
            </a:r>
            <a:r>
              <a:rPr lang="en-US" altLang="zh-TW" dirty="0"/>
              <a:t> </a:t>
            </a:r>
            <a:r>
              <a:rPr lang="zh-TW" altLang="en-US" dirty="0"/>
              <a:t>填滿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11962B-0CD6-4BED-8E2F-2CFBF080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1358287"/>
            <a:ext cx="9344025" cy="51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2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F98C606-7F33-49BC-9703-BCA323B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各種與 </a:t>
            </a:r>
            <a:r>
              <a:rPr lang="en-US" altLang="zh-TW" dirty="0">
                <a:solidFill>
                  <a:srgbClr val="FFC000"/>
                </a:solidFill>
              </a:rPr>
              <a:t>behavior testing </a:t>
            </a:r>
            <a:r>
              <a:rPr lang="zh-TW" altLang="en-US" dirty="0"/>
              <a:t>有關的 </a:t>
            </a:r>
            <a:r>
              <a:rPr lang="en-US" altLang="zh-TW" dirty="0"/>
              <a:t>assertion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8D79ED-B070-4962-A1A7-C0A7432E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8" y="1842652"/>
            <a:ext cx="7029450" cy="17606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A90A38-93FC-49D4-8D5B-384C65D93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4" y="3755255"/>
            <a:ext cx="6979444" cy="2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9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F1FB75-92D7-4985-AF2D-9F5D9484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" y="0"/>
            <a:ext cx="10515600" cy="1325563"/>
          </a:xfrm>
        </p:spPr>
        <p:txBody>
          <a:bodyPr/>
          <a:lstStyle/>
          <a:p>
            <a:r>
              <a:rPr lang="zh-TW" altLang="en-US" dirty="0"/>
              <a:t>參考答案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0019AD6-015C-4E34-8B5B-75D2CA53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58E684-6EF1-4635-894B-253C20C5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1011876"/>
            <a:ext cx="8707604" cy="542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48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96AD774-1293-40B3-8CCC-DBD11704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30" y="2675720"/>
            <a:ext cx="10515600" cy="2852737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Lab 8.4 </a:t>
            </a:r>
            <a:r>
              <a:rPr lang="zh-TW" altLang="en-US" sz="3200" dirty="0"/>
              <a:t>請下載 </a:t>
            </a:r>
            <a:r>
              <a:rPr lang="en-US" altLang="zh-TW" sz="3200" dirty="0"/>
              <a:t>complex_calculator.py</a:t>
            </a:r>
            <a:br>
              <a:rPr lang="en-US" altLang="zh-TW" sz="3200" dirty="0"/>
            </a:br>
            <a:r>
              <a:rPr lang="en-US" altLang="zh-TW" sz="3200" dirty="0"/>
              <a:t>TASK to DO:</a:t>
            </a:r>
            <a:br>
              <a:rPr lang="en-US" altLang="zh-TW" sz="3200" dirty="0"/>
            </a:br>
            <a:r>
              <a:rPr lang="en-US" altLang="zh-TW" sz="3200" dirty="0"/>
              <a:t>1.</a:t>
            </a:r>
            <a:r>
              <a:rPr lang="zh-TW" altLang="en-US" sz="3200" dirty="0"/>
              <a:t> 撰寫一個 </a:t>
            </a:r>
            <a:r>
              <a:rPr lang="en-US" altLang="zh-TW" sz="3200" dirty="0"/>
              <a:t>test function </a:t>
            </a:r>
            <a:r>
              <a:rPr lang="zh-TW" altLang="en-US" sz="3200" dirty="0"/>
              <a:t>來測試呼叫</a:t>
            </a:r>
            <a:r>
              <a:rPr lang="en-US" altLang="zh-TW" sz="3200" dirty="0" err="1">
                <a:solidFill>
                  <a:srgbClr val="00B050"/>
                </a:solidFill>
              </a:rPr>
              <a:t>complex_calculation</a:t>
            </a:r>
            <a:r>
              <a:rPr lang="en-US" altLang="zh-TW" sz="3200" dirty="0">
                <a:solidFill>
                  <a:srgbClr val="00B050"/>
                </a:solidFill>
              </a:rPr>
              <a:t>([1,2,3,4])</a:t>
            </a:r>
            <a:br>
              <a:rPr lang="en-US" altLang="zh-TW" sz="3200" dirty="0">
                <a:solidFill>
                  <a:srgbClr val="00B050"/>
                </a:solidFill>
              </a:rPr>
            </a:br>
            <a:r>
              <a:rPr lang="en-US" altLang="zh-TW" sz="3200" dirty="0"/>
              <a:t>2.</a:t>
            </a:r>
            <a:r>
              <a:rPr lang="zh-TW" altLang="en-US" sz="3200" dirty="0"/>
              <a:t> 請 </a:t>
            </a:r>
            <a:r>
              <a:rPr lang="en-US" altLang="zh-TW" sz="3200" dirty="0"/>
              <a:t>assert</a:t>
            </a:r>
            <a:r>
              <a:rPr lang="zh-TW" altLang="en-US" sz="3200" dirty="0"/>
              <a:t> 結果</a:t>
            </a:r>
            <a:br>
              <a:rPr lang="en-US" altLang="zh-TW" sz="3200" dirty="0"/>
            </a:br>
            <a:r>
              <a:rPr lang="en-US" altLang="zh-TW" sz="3200" dirty="0"/>
              <a:t>3.</a:t>
            </a:r>
            <a:r>
              <a:rPr lang="zh-TW" altLang="en-US" sz="3200" dirty="0"/>
              <a:t> 請 </a:t>
            </a:r>
            <a:r>
              <a:rPr lang="en-US" altLang="zh-TW" sz="3200" dirty="0"/>
              <a:t>spy on add() </a:t>
            </a:r>
            <a:r>
              <a:rPr lang="zh-TW" altLang="en-US" sz="3200" dirty="0"/>
              <a:t>確認有被正確的呼叫</a:t>
            </a:r>
            <a:br>
              <a:rPr lang="en-US" altLang="zh-TW" sz="3200" dirty="0"/>
            </a:br>
            <a:r>
              <a:rPr lang="en-US" altLang="zh-TW" sz="3200" dirty="0"/>
              <a:t>4.</a:t>
            </a:r>
            <a:r>
              <a:rPr lang="zh-TW" altLang="en-US" sz="3200" dirty="0"/>
              <a:t> 提醒一下 </a:t>
            </a:r>
            <a:r>
              <a:rPr lang="en-US" altLang="zh-TW" sz="3200" dirty="0"/>
              <a:t>page 5-9</a:t>
            </a:r>
            <a:r>
              <a:rPr lang="zh-TW" altLang="en-US" sz="3200" dirty="0"/>
              <a:t>。請選用你認為適當的 </a:t>
            </a:r>
            <a:r>
              <a:rPr lang="en-US" altLang="zh-TW" sz="3200" dirty="0"/>
              <a:t>Spy assert</a:t>
            </a:r>
            <a:br>
              <a:rPr lang="en-US" altLang="zh-TW" sz="4400" b="0" dirty="0"/>
            </a:b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9092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D3BD8-A6E2-4559-8632-279C083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08C5B3-60DF-4C7D-9BB1-9BFC3505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65742"/>
            <a:ext cx="8343900" cy="19310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447FFA-D154-4A20-9AD7-332D59DF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3684072"/>
            <a:ext cx="8443913" cy="24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612BF-F210-4430-90F4-C375C673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E61AB2-27CE-41E0-92A4-D97F6E74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1126592"/>
            <a:ext cx="7019925" cy="22113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246AB7D-2B36-4400-895D-8E7B0C8C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8" y="3428999"/>
            <a:ext cx="7067551" cy="3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E0B6F-F3D2-4595-A52A-72DFC2FB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ABF3D2-C0DD-4174-9E50-5D0689C3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844186"/>
            <a:ext cx="9139237" cy="254215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A90E12-584C-40B6-AE3B-46946326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6" y="3548075"/>
            <a:ext cx="9139238" cy="25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5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535B6-83AF-4849-BB48-FD98579D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supported functions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12290E-6CD6-4CB8-869E-8A44FB4B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560901"/>
            <a:ext cx="6428144" cy="49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4" id="{952B55B4-FF5E-48AC-B33D-EA713B2FA98B}" vid="{6DD4265F-EBDB-4DA4-9586-0CC0CABA366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3635</TotalTime>
  <Words>1662</Words>
  <Application>Microsoft Office PowerPoint</Application>
  <PresentationFormat>寬螢幕</PresentationFormat>
  <Paragraphs>181</Paragraphs>
  <Slides>51</Slides>
  <Notes>1</Notes>
  <HiddenSlides>5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3" baseType="lpstr">
      <vt:lpstr>Arial Unicode MS</vt:lpstr>
      <vt:lpstr>Serifa BT</vt:lpstr>
      <vt:lpstr>system-ui</vt:lpstr>
      <vt:lpstr>var(--ifm-font-family-monospace)</vt:lpstr>
      <vt:lpstr>微軟正黑體</vt:lpstr>
      <vt:lpstr>新細明體</vt:lpstr>
      <vt:lpstr>標楷體</vt:lpstr>
      <vt:lpstr>Arial</vt:lpstr>
      <vt:lpstr>Bahnschrift Light SemiCondensed</vt:lpstr>
      <vt:lpstr>Calibri</vt:lpstr>
      <vt:lpstr>Cambria</vt:lpstr>
      <vt:lpstr>Office 佈景主題</vt:lpstr>
      <vt:lpstr>Test in Isolation by Spy </vt:lpstr>
      <vt:lpstr>Previous Homework Solution</vt:lpstr>
      <vt:lpstr>除了正確答案，我們另外新增幾個指令</vt:lpstr>
      <vt:lpstr>你應該很好奇，Test Code 通常都是我自己寫的。我其實都知道自己呼叫了 FUT (functions under test) 幾次，傳了什麼參數，為何還要 verify 這些東西?</vt:lpstr>
      <vt:lpstr>各種與 behavior testing 有關的 assertion</vt:lpstr>
      <vt:lpstr>PowerPoint 簡報</vt:lpstr>
      <vt:lpstr>PowerPoint 簡報</vt:lpstr>
      <vt:lpstr>PowerPoint 簡報</vt:lpstr>
      <vt:lpstr>Some supported functions</vt:lpstr>
      <vt:lpstr>先看看 SpyOn 的簡單行為</vt:lpstr>
      <vt:lpstr>jest.spyOn(object, methodName)​ </vt:lpstr>
      <vt:lpstr>State-based vs Interaction (behavior) testing</vt:lpstr>
      <vt:lpstr>你怎麼測試這套裝置來確認它有符合你的期待?</vt:lpstr>
      <vt:lpstr>State-based testing</vt:lpstr>
      <vt:lpstr>Interaction testing</vt:lpstr>
      <vt:lpstr>The Role of the device</vt:lpstr>
      <vt:lpstr>TestStub vs Spy</vt:lpstr>
      <vt:lpstr>PowerPoint 簡報</vt:lpstr>
      <vt:lpstr>A stub</vt:lpstr>
      <vt:lpstr>A Spy object</vt:lpstr>
      <vt:lpstr>好好解說 pytest spy 之前我們得先解說 Pytest fixture</vt:lpstr>
      <vt:lpstr>所有的 xUnit tests 都會 support fixture What fixtures are?</vt:lpstr>
      <vt:lpstr>一個 test 其實可以被分解成四個步驟</vt:lpstr>
      <vt:lpstr>參考一下Annotations in JUnit5</vt:lpstr>
      <vt:lpstr>Lab 8.1: 請把 test_fixure.py 執行起來，並且觀察其行為</vt:lpstr>
      <vt:lpstr>PowerPoint 簡報</vt:lpstr>
      <vt:lpstr>Fixture 是 function，通常是 test function 之前會被執行起來。可以用來餵 data 給 test function，例如資料庫連線資料，URLS….</vt:lpstr>
      <vt:lpstr>Lab 8.1.5: 請把 test_fixture_more.py 執行起來，並且觀察其行為</vt:lpstr>
      <vt:lpstr>PowerPoint 簡報</vt:lpstr>
      <vt:lpstr>Pytest fixture 行為大剖析</vt:lpstr>
      <vt:lpstr>Lab 8.1.5: 請把 test_fixture_more2.py 執行起來，並且觀察其行為</vt:lpstr>
      <vt:lpstr>Fixture scope in a nutshell.</vt:lpstr>
      <vt:lpstr>通常你得在執行 test function 之後好好地 cleanup  One of the default fixture yield</vt:lpstr>
      <vt:lpstr>Lab 8.1.7: 請把 test_yield.py 執行起來，並且觀察其行為</vt:lpstr>
      <vt:lpstr>PowerPoint 簡報</vt:lpstr>
      <vt:lpstr>PowerPoint 簡報</vt:lpstr>
      <vt:lpstr>yield fixture的行為</vt:lpstr>
      <vt:lpstr>Lab 8.1.9: 給你兩個檔案 file_handler.py 以及 test_file_handling.py。  請你完成其 fixture temp_file 來幫所有的 test cases 自動建立暫存檔，以及移除暫存檔   (請看下一頁解說，答案在隱藏頁)</vt:lpstr>
      <vt:lpstr>PowerPoint 簡報</vt:lpstr>
      <vt:lpstr>PowerPoint 簡報</vt:lpstr>
      <vt:lpstr>List all pytest fixtures</vt:lpstr>
      <vt:lpstr>PowerPoint 簡報</vt:lpstr>
      <vt:lpstr>PowerPoint 簡報</vt:lpstr>
      <vt:lpstr>PowerPoint 簡報</vt:lpstr>
      <vt:lpstr>Lab 8.2 請執行 test_spy.py 並且觀察它的行為</vt:lpstr>
      <vt:lpstr>利用 fixture mocker 來使用 spy (基本上與 mock.patch 有同樣的 API)</vt:lpstr>
      <vt:lpstr>Lab 8.3 請你下載 Calculator.py Task to DO:  (請詳下一頁) </vt:lpstr>
      <vt:lpstr>測試邏輯說明</vt:lpstr>
      <vt:lpstr>請你把 ………… 的部分用 mocker.spy 填滿</vt:lpstr>
      <vt:lpstr>參考答案</vt:lpstr>
      <vt:lpstr>Lab 8.4 請下載 complex_calculator.py TASK to DO: 1. 撰寫一個 test function 來測試呼叫complex_calculation([1,2,3,4]) 2. 請 assert 結果 3. 請 spy on add() 確認有被正確的呼叫 4. 提醒一下 page 5-9。請選用你認為適當的 Spy assert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ypcheng</dc:creator>
  <cp:lastModifiedBy>ypcheng</cp:lastModifiedBy>
  <cp:revision>105</cp:revision>
  <dcterms:created xsi:type="dcterms:W3CDTF">2023-05-24T13:36:00Z</dcterms:created>
  <dcterms:modified xsi:type="dcterms:W3CDTF">2023-08-07T00:04:26Z</dcterms:modified>
</cp:coreProperties>
</file>